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6" r:id="rId2"/>
    <p:sldId id="257" r:id="rId3"/>
    <p:sldId id="258" r:id="rId4"/>
    <p:sldId id="259" r:id="rId5"/>
  </p:sldIdLst>
  <p:sldSz cx="7239000" cy="9525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a:srgbClr val="0099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22CADA-FD53-4626-8D11-ABECE561074A}" type="doc">
      <dgm:prSet loTypeId="urn:microsoft.com/office/officeart/2005/8/layout/chevron2" loCatId="process" qsTypeId="urn:microsoft.com/office/officeart/2005/8/quickstyle/simple1" qsCatId="simple" csTypeId="urn:microsoft.com/office/officeart/2005/8/colors/colorful4" csCatId="colorful" phldr="1"/>
      <dgm:spPr/>
      <dgm:t>
        <a:bodyPr/>
        <a:lstStyle/>
        <a:p>
          <a:endParaRPr lang="en-US"/>
        </a:p>
      </dgm:t>
    </dgm:pt>
    <dgm:pt modelId="{20987E42-9C3A-4318-9B8E-B9050D04CB92}">
      <dgm:prSet phldrT="[Text]" custT="1"/>
      <dgm:spPr/>
      <dgm:t>
        <a:bodyPr/>
        <a:lstStyle/>
        <a:p>
          <a:r>
            <a:rPr lang="en-US" sz="1400" dirty="0" smtClean="0"/>
            <a:t>Situation</a:t>
          </a:r>
          <a:endParaRPr lang="en-US" sz="1400" dirty="0"/>
        </a:p>
      </dgm:t>
    </dgm:pt>
    <dgm:pt modelId="{EB2370A5-8743-4E86-A3D3-AD113099E2B1}" type="parTrans" cxnId="{AE91587F-9763-48B7-B909-D886746594D0}">
      <dgm:prSet/>
      <dgm:spPr/>
      <dgm:t>
        <a:bodyPr/>
        <a:lstStyle/>
        <a:p>
          <a:endParaRPr lang="en-US" sz="1200"/>
        </a:p>
      </dgm:t>
    </dgm:pt>
    <dgm:pt modelId="{4970243F-E7F2-4793-9C0D-7AEFB9FA0C7B}" type="sibTrans" cxnId="{AE91587F-9763-48B7-B909-D886746594D0}">
      <dgm:prSet/>
      <dgm:spPr/>
      <dgm:t>
        <a:bodyPr/>
        <a:lstStyle/>
        <a:p>
          <a:endParaRPr lang="en-US" sz="1200"/>
        </a:p>
      </dgm:t>
    </dgm:pt>
    <dgm:pt modelId="{41C59B70-CAD4-47E7-BA31-24BD4B7C63B0}">
      <dgm:prSet phldrT="[Text]" custT="1"/>
      <dgm:spPr/>
      <dgm:t>
        <a:bodyPr/>
        <a:lstStyle/>
        <a:p>
          <a:pPr algn="just"/>
          <a:r>
            <a:rPr lang="en-US" sz="1200" dirty="0" smtClean="0"/>
            <a:t>Actinic keratosis market comprises number of treatments that are used to treat this disease based on the severity and medical practitioners perception</a:t>
          </a:r>
          <a:endParaRPr lang="en-US" sz="1200" dirty="0"/>
        </a:p>
      </dgm:t>
    </dgm:pt>
    <dgm:pt modelId="{2AE6C58A-3A17-4773-BEDD-A4E9A9F7CF0B}" type="parTrans" cxnId="{58B549DD-9778-4927-8111-539066B14670}">
      <dgm:prSet/>
      <dgm:spPr/>
      <dgm:t>
        <a:bodyPr/>
        <a:lstStyle/>
        <a:p>
          <a:endParaRPr lang="en-US" sz="1200"/>
        </a:p>
      </dgm:t>
    </dgm:pt>
    <dgm:pt modelId="{65D149E1-EE97-4181-A14F-94E70839D5AF}" type="sibTrans" cxnId="{58B549DD-9778-4927-8111-539066B14670}">
      <dgm:prSet/>
      <dgm:spPr/>
      <dgm:t>
        <a:bodyPr/>
        <a:lstStyle/>
        <a:p>
          <a:endParaRPr lang="en-US" sz="1200"/>
        </a:p>
      </dgm:t>
    </dgm:pt>
    <dgm:pt modelId="{0E2AED54-707E-4E33-9A58-E5A2090CD3F7}">
      <dgm:prSet phldrT="[Text]" custT="1"/>
      <dgm:spPr/>
      <dgm:t>
        <a:bodyPr/>
        <a:lstStyle/>
        <a:p>
          <a:pPr algn="just"/>
          <a:r>
            <a:rPr lang="en-US" sz="1200" dirty="0" smtClean="0"/>
            <a:t>There are a few new products recently entered in the market and are expected to increase the overall market growth</a:t>
          </a:r>
          <a:endParaRPr lang="en-US" sz="1200" dirty="0"/>
        </a:p>
      </dgm:t>
    </dgm:pt>
    <dgm:pt modelId="{7068D8E6-6904-4FE2-9B4D-6627D60D76EA}" type="parTrans" cxnId="{65BBF6E5-D387-43CE-AA10-F105B1087CB7}">
      <dgm:prSet/>
      <dgm:spPr/>
      <dgm:t>
        <a:bodyPr/>
        <a:lstStyle/>
        <a:p>
          <a:endParaRPr lang="en-US" sz="1200"/>
        </a:p>
      </dgm:t>
    </dgm:pt>
    <dgm:pt modelId="{9923119A-499E-44BD-A18C-FA78F09B6AFD}" type="sibTrans" cxnId="{65BBF6E5-D387-43CE-AA10-F105B1087CB7}">
      <dgm:prSet/>
      <dgm:spPr/>
      <dgm:t>
        <a:bodyPr/>
        <a:lstStyle/>
        <a:p>
          <a:endParaRPr lang="en-US" sz="1200"/>
        </a:p>
      </dgm:t>
    </dgm:pt>
    <dgm:pt modelId="{2FB6C89A-2FFC-4E8F-A751-CC0726DB3644}">
      <dgm:prSet phldrT="[Text]" custT="1"/>
      <dgm:spPr>
        <a:solidFill>
          <a:srgbClr val="009900"/>
        </a:solidFill>
        <a:ln>
          <a:solidFill>
            <a:srgbClr val="009900"/>
          </a:solidFill>
        </a:ln>
      </dgm:spPr>
      <dgm:t>
        <a:bodyPr/>
        <a:lstStyle/>
        <a:p>
          <a:r>
            <a:rPr lang="en-US" sz="1400" dirty="0" smtClean="0"/>
            <a:t>Complication</a:t>
          </a:r>
          <a:endParaRPr lang="en-US" sz="1400" dirty="0"/>
        </a:p>
      </dgm:t>
    </dgm:pt>
    <dgm:pt modelId="{622ACCEE-7CEC-4F1F-B4CF-9B70F4EAC183}" type="parTrans" cxnId="{656B7E0F-F16A-45A2-9B9D-13ACDA1E0BD7}">
      <dgm:prSet/>
      <dgm:spPr/>
      <dgm:t>
        <a:bodyPr/>
        <a:lstStyle/>
        <a:p>
          <a:endParaRPr lang="en-US" sz="1200"/>
        </a:p>
      </dgm:t>
    </dgm:pt>
    <dgm:pt modelId="{9E0F297E-416C-48C0-AEAC-079D17146627}" type="sibTrans" cxnId="{656B7E0F-F16A-45A2-9B9D-13ACDA1E0BD7}">
      <dgm:prSet/>
      <dgm:spPr/>
      <dgm:t>
        <a:bodyPr/>
        <a:lstStyle/>
        <a:p>
          <a:endParaRPr lang="en-US" sz="1200"/>
        </a:p>
      </dgm:t>
    </dgm:pt>
    <dgm:pt modelId="{C3646DCF-55FD-4362-91AD-C9E6279BC487}">
      <dgm:prSet phldrT="[Text]" custT="1"/>
      <dgm:spPr>
        <a:ln>
          <a:solidFill>
            <a:srgbClr val="009900"/>
          </a:solidFill>
        </a:ln>
      </dgm:spPr>
      <dgm:t>
        <a:bodyPr/>
        <a:lstStyle/>
        <a:p>
          <a:pPr algn="just"/>
          <a:r>
            <a:rPr lang="en-US" sz="1200" dirty="0" smtClean="0"/>
            <a:t>Prescription pattern and treatment regimen are complex factors as these are specifically depended on medical practitioner’s decision &amp; disease severity</a:t>
          </a:r>
          <a:endParaRPr lang="en-US" sz="1200" dirty="0"/>
        </a:p>
      </dgm:t>
    </dgm:pt>
    <dgm:pt modelId="{4987D5AD-FFA6-4245-BA6F-0D8538E06AAC}" type="parTrans" cxnId="{9A8036FB-EF6F-40AA-889D-81A4595D141E}">
      <dgm:prSet/>
      <dgm:spPr/>
      <dgm:t>
        <a:bodyPr/>
        <a:lstStyle/>
        <a:p>
          <a:endParaRPr lang="en-US" sz="1200"/>
        </a:p>
      </dgm:t>
    </dgm:pt>
    <dgm:pt modelId="{7B06E5CC-4E79-4E16-A927-C4A4C9147BB7}" type="sibTrans" cxnId="{9A8036FB-EF6F-40AA-889D-81A4595D141E}">
      <dgm:prSet/>
      <dgm:spPr/>
      <dgm:t>
        <a:bodyPr/>
        <a:lstStyle/>
        <a:p>
          <a:endParaRPr lang="en-US" sz="1200"/>
        </a:p>
      </dgm:t>
    </dgm:pt>
    <dgm:pt modelId="{853293D1-92DE-48D2-8E21-E7052E898919}">
      <dgm:prSet phldrT="[Text]" custT="1"/>
      <dgm:spPr>
        <a:ln>
          <a:solidFill>
            <a:srgbClr val="009900"/>
          </a:solidFill>
        </a:ln>
      </dgm:spPr>
      <dgm:t>
        <a:bodyPr/>
        <a:lstStyle/>
        <a:p>
          <a:pPr algn="just"/>
          <a:r>
            <a:rPr lang="en-US" sz="1200" dirty="0" smtClean="0"/>
            <a:t>Huge price difference in treatments and price variation from country to country makes it more complex and intricate to understand the global revenue and estimating the future demand of the products</a:t>
          </a:r>
          <a:endParaRPr lang="en-US" sz="1200" dirty="0"/>
        </a:p>
      </dgm:t>
    </dgm:pt>
    <dgm:pt modelId="{1CEFA55F-A47F-4B93-A657-F24539DA7894}" type="parTrans" cxnId="{20B24D1B-066C-411C-935B-927E702A8723}">
      <dgm:prSet/>
      <dgm:spPr/>
      <dgm:t>
        <a:bodyPr/>
        <a:lstStyle/>
        <a:p>
          <a:endParaRPr lang="en-US" sz="1200"/>
        </a:p>
      </dgm:t>
    </dgm:pt>
    <dgm:pt modelId="{8E9618AE-2A2C-4A79-8933-2FBE0C142248}" type="sibTrans" cxnId="{20B24D1B-066C-411C-935B-927E702A8723}">
      <dgm:prSet/>
      <dgm:spPr/>
      <dgm:t>
        <a:bodyPr/>
        <a:lstStyle/>
        <a:p>
          <a:endParaRPr lang="en-US" sz="1200"/>
        </a:p>
      </dgm:t>
    </dgm:pt>
    <dgm:pt modelId="{144B5F27-08EC-4976-A120-27AD6BB1149A}">
      <dgm:prSet phldrT="[Text]" custT="1"/>
      <dgm:spPr>
        <a:solidFill>
          <a:srgbClr val="00CC99"/>
        </a:solidFill>
      </dgm:spPr>
      <dgm:t>
        <a:bodyPr/>
        <a:lstStyle/>
        <a:p>
          <a:r>
            <a:rPr lang="en-US" sz="1400" dirty="0" smtClean="0"/>
            <a:t>Question</a:t>
          </a:r>
          <a:endParaRPr lang="en-US" sz="1400" dirty="0"/>
        </a:p>
      </dgm:t>
    </dgm:pt>
    <dgm:pt modelId="{1126949E-ED36-4C23-9027-D106888DCE09}" type="parTrans" cxnId="{CF4B147C-BF0C-4968-923F-8EB6BEA9EDB6}">
      <dgm:prSet/>
      <dgm:spPr/>
      <dgm:t>
        <a:bodyPr/>
        <a:lstStyle/>
        <a:p>
          <a:endParaRPr lang="en-US" sz="1200"/>
        </a:p>
      </dgm:t>
    </dgm:pt>
    <dgm:pt modelId="{C7F72577-8868-42E9-891D-7E7F332EB2D9}" type="sibTrans" cxnId="{CF4B147C-BF0C-4968-923F-8EB6BEA9EDB6}">
      <dgm:prSet/>
      <dgm:spPr/>
      <dgm:t>
        <a:bodyPr/>
        <a:lstStyle/>
        <a:p>
          <a:endParaRPr lang="en-US" sz="1200"/>
        </a:p>
      </dgm:t>
    </dgm:pt>
    <dgm:pt modelId="{BCBE2520-E88B-4C47-A189-D55E325C948C}">
      <dgm:prSet phldrT="[Text]" custT="1"/>
      <dgm:spPr>
        <a:ln>
          <a:solidFill>
            <a:srgbClr val="00CC99"/>
          </a:solidFill>
        </a:ln>
      </dgm:spPr>
      <dgm:t>
        <a:bodyPr/>
        <a:lstStyle/>
        <a:p>
          <a:pPr algn="just"/>
          <a:r>
            <a:rPr lang="en-US" sz="1200" dirty="0" smtClean="0"/>
            <a:t>What are there updated sales figures of marketed drugs and available treatments (per drug/treatment)?</a:t>
          </a:r>
          <a:endParaRPr lang="en-US" sz="1200" dirty="0"/>
        </a:p>
      </dgm:t>
    </dgm:pt>
    <dgm:pt modelId="{BCED8BDC-F2D9-4D73-877F-18C2A1E5ACB0}" type="parTrans" cxnId="{CF435CC2-C972-42AB-8A50-48CED31E762E}">
      <dgm:prSet/>
      <dgm:spPr/>
      <dgm:t>
        <a:bodyPr/>
        <a:lstStyle/>
        <a:p>
          <a:endParaRPr lang="en-US" sz="1200"/>
        </a:p>
      </dgm:t>
    </dgm:pt>
    <dgm:pt modelId="{55AD5089-302B-43A8-AADE-62A3282E74DE}" type="sibTrans" cxnId="{CF435CC2-C972-42AB-8A50-48CED31E762E}">
      <dgm:prSet/>
      <dgm:spPr/>
      <dgm:t>
        <a:bodyPr/>
        <a:lstStyle/>
        <a:p>
          <a:endParaRPr lang="en-US" sz="1200"/>
        </a:p>
      </dgm:t>
    </dgm:pt>
    <dgm:pt modelId="{369E6770-7D3A-4CD5-850F-FB6F529411AF}">
      <dgm:prSet phldrT="[Text]" custT="1"/>
      <dgm:spPr>
        <a:ln>
          <a:solidFill>
            <a:srgbClr val="00CC99"/>
          </a:solidFill>
        </a:ln>
      </dgm:spPr>
      <dgm:t>
        <a:bodyPr/>
        <a:lstStyle/>
        <a:p>
          <a:pPr algn="just"/>
          <a:r>
            <a:rPr lang="en-US" sz="1200" dirty="0" smtClean="0"/>
            <a:t>What are the number of prescriptions  issued for all types of actinic keratosis treatments?</a:t>
          </a:r>
          <a:endParaRPr lang="en-US" sz="1200" dirty="0"/>
        </a:p>
      </dgm:t>
    </dgm:pt>
    <dgm:pt modelId="{57905B9D-626D-472C-9627-266035170F66}" type="parTrans" cxnId="{5855817B-D6C5-4D13-8952-1A87BAD768E8}">
      <dgm:prSet/>
      <dgm:spPr/>
      <dgm:t>
        <a:bodyPr/>
        <a:lstStyle/>
        <a:p>
          <a:endParaRPr lang="en-US" sz="1200"/>
        </a:p>
      </dgm:t>
    </dgm:pt>
    <dgm:pt modelId="{3C84F1E5-48DC-4FBA-847D-67A96227B9DB}" type="sibTrans" cxnId="{5855817B-D6C5-4D13-8952-1A87BAD768E8}">
      <dgm:prSet/>
      <dgm:spPr/>
      <dgm:t>
        <a:bodyPr/>
        <a:lstStyle/>
        <a:p>
          <a:endParaRPr lang="en-US" sz="1200"/>
        </a:p>
      </dgm:t>
    </dgm:pt>
    <dgm:pt modelId="{8ED24738-DA65-48E0-BEE9-111729850AFE}">
      <dgm:prSet phldrT="[Text]" custT="1"/>
      <dgm:spPr>
        <a:ln>
          <a:solidFill>
            <a:srgbClr val="00CC99"/>
          </a:solidFill>
        </a:ln>
      </dgm:spPr>
      <dgm:t>
        <a:bodyPr/>
        <a:lstStyle/>
        <a:p>
          <a:pPr algn="just"/>
          <a:r>
            <a:rPr lang="en-US" sz="1200" dirty="0" smtClean="0"/>
            <a:t>What is the competitive landscape of the key market players operating in this market?</a:t>
          </a:r>
          <a:endParaRPr lang="en-US" sz="1200" dirty="0"/>
        </a:p>
      </dgm:t>
    </dgm:pt>
    <dgm:pt modelId="{325A185C-D0B2-45B8-9EE4-B78FDFD47488}" type="parTrans" cxnId="{E4295BCF-DAC1-43E3-905E-20C93AD1C116}">
      <dgm:prSet/>
      <dgm:spPr/>
      <dgm:t>
        <a:bodyPr/>
        <a:lstStyle/>
        <a:p>
          <a:endParaRPr lang="en-US" sz="1200"/>
        </a:p>
      </dgm:t>
    </dgm:pt>
    <dgm:pt modelId="{AD4A4E88-F4FB-40BF-941B-28B9D4223417}" type="sibTrans" cxnId="{E4295BCF-DAC1-43E3-905E-20C93AD1C116}">
      <dgm:prSet/>
      <dgm:spPr/>
      <dgm:t>
        <a:bodyPr/>
        <a:lstStyle/>
        <a:p>
          <a:endParaRPr lang="en-US" sz="1200"/>
        </a:p>
      </dgm:t>
    </dgm:pt>
    <dgm:pt modelId="{4566BE07-5271-47F0-AAA6-88DA429AD210}">
      <dgm:prSet phldrT="[Text]" custT="1"/>
      <dgm:spPr>
        <a:ln>
          <a:solidFill>
            <a:srgbClr val="00CC99"/>
          </a:solidFill>
        </a:ln>
      </dgm:spPr>
      <dgm:t>
        <a:bodyPr/>
        <a:lstStyle/>
        <a:p>
          <a:pPr algn="just"/>
          <a:r>
            <a:rPr lang="en-US" sz="1200" dirty="0" smtClean="0"/>
            <a:t>What is the epidemiology of actinic keratosis by region and further sub-segmented by country?</a:t>
          </a:r>
          <a:endParaRPr lang="en-US" sz="1200" dirty="0"/>
        </a:p>
      </dgm:t>
    </dgm:pt>
    <dgm:pt modelId="{E48AAC20-7CEC-41A3-93DA-2B993061F76F}" type="parTrans" cxnId="{F84FF6FA-579A-40A6-91BB-BF2BC7112328}">
      <dgm:prSet/>
      <dgm:spPr/>
      <dgm:t>
        <a:bodyPr/>
        <a:lstStyle/>
        <a:p>
          <a:endParaRPr lang="en-US" sz="1200"/>
        </a:p>
      </dgm:t>
    </dgm:pt>
    <dgm:pt modelId="{58DE13FA-02D9-444D-B96D-444DBE946E0F}" type="sibTrans" cxnId="{F84FF6FA-579A-40A6-91BB-BF2BC7112328}">
      <dgm:prSet/>
      <dgm:spPr/>
      <dgm:t>
        <a:bodyPr/>
        <a:lstStyle/>
        <a:p>
          <a:endParaRPr lang="en-US" sz="1200"/>
        </a:p>
      </dgm:t>
    </dgm:pt>
    <dgm:pt modelId="{E11A8249-6C92-409F-A439-7DA86C0C1B8D}">
      <dgm:prSet phldrT="[Text]" custT="1"/>
      <dgm:spPr>
        <a:solidFill>
          <a:srgbClr val="00B0F0"/>
        </a:solidFill>
        <a:ln>
          <a:solidFill>
            <a:srgbClr val="00B0F0"/>
          </a:solidFill>
        </a:ln>
      </dgm:spPr>
      <dgm:t>
        <a:bodyPr/>
        <a:lstStyle/>
        <a:p>
          <a:r>
            <a:rPr lang="en-US" sz="1400" dirty="0" smtClean="0"/>
            <a:t>Solution</a:t>
          </a:r>
          <a:endParaRPr lang="en-US" sz="1400" dirty="0"/>
        </a:p>
      </dgm:t>
    </dgm:pt>
    <dgm:pt modelId="{5916786A-054D-41D8-AA46-3C77FC74D8AC}" type="parTrans" cxnId="{EC712EEC-BC81-4BC4-AF91-422B0BDDC733}">
      <dgm:prSet/>
      <dgm:spPr/>
      <dgm:t>
        <a:bodyPr/>
        <a:lstStyle/>
        <a:p>
          <a:endParaRPr lang="en-US"/>
        </a:p>
      </dgm:t>
    </dgm:pt>
    <dgm:pt modelId="{D3231F2B-3238-48FC-B75D-32E6F9B1A48B}" type="sibTrans" cxnId="{EC712EEC-BC81-4BC4-AF91-422B0BDDC733}">
      <dgm:prSet/>
      <dgm:spPr/>
      <dgm:t>
        <a:bodyPr/>
        <a:lstStyle/>
        <a:p>
          <a:endParaRPr lang="en-US"/>
        </a:p>
      </dgm:t>
    </dgm:pt>
    <dgm:pt modelId="{B7A0726B-C018-4532-9269-91889874630B}">
      <dgm:prSet phldrT="[Text]" custT="1"/>
      <dgm:spPr>
        <a:ln>
          <a:solidFill>
            <a:srgbClr val="00B0F0"/>
          </a:solidFill>
        </a:ln>
      </dgm:spPr>
      <dgm:t>
        <a:bodyPr/>
        <a:lstStyle/>
        <a:p>
          <a:pPr algn="just"/>
          <a:r>
            <a:rPr lang="en-US" sz="1200" dirty="0" smtClean="0"/>
            <a:t>The drug/therapy prices were extracted through available databases from major countries/regions across the globe to arrive at average price for global market. </a:t>
          </a:r>
          <a:endParaRPr lang="en-US" sz="1200" dirty="0"/>
        </a:p>
      </dgm:t>
    </dgm:pt>
    <dgm:pt modelId="{491EF2C4-322E-4774-BD00-8586A26C2A52}" type="parTrans" cxnId="{0CBFA195-6AB2-4AE8-82DB-7829B8851373}">
      <dgm:prSet/>
      <dgm:spPr/>
      <dgm:t>
        <a:bodyPr/>
        <a:lstStyle/>
        <a:p>
          <a:endParaRPr lang="en-US"/>
        </a:p>
      </dgm:t>
    </dgm:pt>
    <dgm:pt modelId="{217E40F2-4AE6-4D68-B4F0-6BA03677B224}" type="sibTrans" cxnId="{0CBFA195-6AB2-4AE8-82DB-7829B8851373}">
      <dgm:prSet/>
      <dgm:spPr/>
      <dgm:t>
        <a:bodyPr/>
        <a:lstStyle/>
        <a:p>
          <a:endParaRPr lang="en-US"/>
        </a:p>
      </dgm:t>
    </dgm:pt>
    <dgm:pt modelId="{178CB7F8-3DEA-4659-AAA7-E7AF0B3393C8}">
      <dgm:prSet phldrT="[Text]" custT="1"/>
      <dgm:spPr/>
      <dgm:t>
        <a:bodyPr/>
        <a:lstStyle/>
        <a:p>
          <a:pPr algn="just"/>
          <a:r>
            <a:rPr lang="en-US" sz="1200" dirty="0" smtClean="0"/>
            <a:t>The prescription pattern, disease epidemiology , and effective treatment selection is most integral part of this market to be understood</a:t>
          </a:r>
          <a:endParaRPr lang="en-US" sz="1200" dirty="0"/>
        </a:p>
      </dgm:t>
    </dgm:pt>
    <dgm:pt modelId="{D584CB33-EC71-4C1B-A683-FD98715ACD38}" type="parTrans" cxnId="{4CD936A2-D4DB-4504-BAFE-AA5083DB2209}">
      <dgm:prSet/>
      <dgm:spPr/>
      <dgm:t>
        <a:bodyPr/>
        <a:lstStyle/>
        <a:p>
          <a:endParaRPr lang="en-US"/>
        </a:p>
      </dgm:t>
    </dgm:pt>
    <dgm:pt modelId="{60AA27F3-CDFD-467D-8600-D7FA9A93992E}" type="sibTrans" cxnId="{4CD936A2-D4DB-4504-BAFE-AA5083DB2209}">
      <dgm:prSet/>
      <dgm:spPr/>
      <dgm:t>
        <a:bodyPr/>
        <a:lstStyle/>
        <a:p>
          <a:endParaRPr lang="en-US"/>
        </a:p>
      </dgm:t>
    </dgm:pt>
    <dgm:pt modelId="{40C8D246-4AAD-4C07-A201-54B8541034E0}">
      <dgm:prSet phldrT="[Text]" custT="1"/>
      <dgm:spPr>
        <a:ln>
          <a:solidFill>
            <a:srgbClr val="00B0F0"/>
          </a:solidFill>
        </a:ln>
      </dgm:spPr>
      <dgm:t>
        <a:bodyPr/>
        <a:lstStyle/>
        <a:p>
          <a:pPr algn="just"/>
          <a:r>
            <a:rPr lang="en-US" sz="1200" dirty="0" smtClean="0"/>
            <a:t>Prevalence data was extracted for each country and on the treatment regimens practiced in specific country/region for actinic keratosis treatment were discussed with stakeholders and then the product sales for each were deduced through our proprietary statistical models.</a:t>
          </a:r>
          <a:endParaRPr lang="en-US" sz="1200" dirty="0"/>
        </a:p>
      </dgm:t>
    </dgm:pt>
    <dgm:pt modelId="{C121D196-70B7-46B1-9EB2-84A66566773D}" type="parTrans" cxnId="{771492E4-482F-40DC-B77D-8F69B6BAE3C6}">
      <dgm:prSet/>
      <dgm:spPr/>
      <dgm:t>
        <a:bodyPr/>
        <a:lstStyle/>
        <a:p>
          <a:endParaRPr lang="en-US"/>
        </a:p>
      </dgm:t>
    </dgm:pt>
    <dgm:pt modelId="{5F1A32AB-3D53-49C6-A125-B8FCCC5345EE}" type="sibTrans" cxnId="{771492E4-482F-40DC-B77D-8F69B6BAE3C6}">
      <dgm:prSet/>
      <dgm:spPr/>
      <dgm:t>
        <a:bodyPr/>
        <a:lstStyle/>
        <a:p>
          <a:endParaRPr lang="en-US"/>
        </a:p>
      </dgm:t>
    </dgm:pt>
    <dgm:pt modelId="{E3EEFDFA-E549-4432-B246-92B1EE9C629E}">
      <dgm:prSet phldrT="[Text]" custT="1"/>
      <dgm:spPr>
        <a:ln>
          <a:solidFill>
            <a:srgbClr val="00B0F0"/>
          </a:solidFill>
        </a:ln>
      </dgm:spPr>
      <dgm:t>
        <a:bodyPr/>
        <a:lstStyle/>
        <a:p>
          <a:pPr algn="just"/>
          <a:r>
            <a:rPr lang="en-US" sz="1200" dirty="0" smtClean="0"/>
            <a:t>The extensive secondary research carried out in the first phase is complemented by extensive primary research to validate data and analysis. </a:t>
          </a:r>
          <a:endParaRPr lang="en-US" sz="1200" dirty="0"/>
        </a:p>
      </dgm:t>
    </dgm:pt>
    <dgm:pt modelId="{1AE4EDE9-79C1-4D94-A73F-81C2B3146610}" type="parTrans" cxnId="{88138626-05FF-44CF-AAC4-048927A90E99}">
      <dgm:prSet/>
      <dgm:spPr/>
    </dgm:pt>
    <dgm:pt modelId="{DB05CCF0-DB03-4C4F-8F0D-366790CB0773}" type="sibTrans" cxnId="{88138626-05FF-44CF-AAC4-048927A90E99}">
      <dgm:prSet/>
      <dgm:spPr/>
    </dgm:pt>
    <dgm:pt modelId="{DE3BAFC8-606F-4176-BCB4-9A34E4B86011}">
      <dgm:prSet phldrT="[Text]" custT="1"/>
      <dgm:spPr>
        <a:ln>
          <a:solidFill>
            <a:srgbClr val="00B0F0"/>
          </a:solidFill>
        </a:ln>
      </dgm:spPr>
      <dgm:t>
        <a:bodyPr/>
        <a:lstStyle/>
        <a:p>
          <a:pPr algn="just"/>
          <a:r>
            <a:rPr lang="en-US" sz="1200" dirty="0" smtClean="0"/>
            <a:t>We interviewed more than 250+ respondents from the entire globe on an average 50 respondents per region.</a:t>
          </a:r>
          <a:endParaRPr lang="en-US" sz="1200" dirty="0"/>
        </a:p>
      </dgm:t>
    </dgm:pt>
    <dgm:pt modelId="{554DF934-A680-4860-B47F-3E39BA963246}" type="parTrans" cxnId="{F1895664-C3BA-437C-AD30-8EF75FAAD37B}">
      <dgm:prSet/>
      <dgm:spPr/>
    </dgm:pt>
    <dgm:pt modelId="{910E89F0-5C71-49CB-B0CF-E337D35058A7}" type="sibTrans" cxnId="{F1895664-C3BA-437C-AD30-8EF75FAAD37B}">
      <dgm:prSet/>
      <dgm:spPr/>
    </dgm:pt>
    <dgm:pt modelId="{DEA37195-338C-47E2-993C-C3438CFEDF16}">
      <dgm:prSet phldrT="[Text]" custT="1"/>
      <dgm:spPr>
        <a:ln>
          <a:solidFill>
            <a:srgbClr val="00B0F0"/>
          </a:solidFill>
        </a:ln>
      </dgm:spPr>
      <dgm:t>
        <a:bodyPr/>
        <a:lstStyle/>
        <a:p>
          <a:pPr algn="just"/>
          <a:r>
            <a:rPr lang="en-US" sz="1200" dirty="0" smtClean="0"/>
            <a:t>Primary research involved telephonic interviews, e-mail interactions as well as face-to-face interviews with the leading industry experts </a:t>
          </a:r>
          <a:endParaRPr lang="en-US" sz="1200" dirty="0"/>
        </a:p>
      </dgm:t>
    </dgm:pt>
    <dgm:pt modelId="{DFCCDDD0-A9A8-4550-9EA8-A5E6D40656FA}" type="parTrans" cxnId="{41A6DE21-43E9-471F-AB5A-AF0E7F15B0CB}">
      <dgm:prSet/>
      <dgm:spPr/>
    </dgm:pt>
    <dgm:pt modelId="{DCC3B10F-91DF-4219-B2BE-1A04DA998B80}" type="sibTrans" cxnId="{41A6DE21-43E9-471F-AB5A-AF0E7F15B0CB}">
      <dgm:prSet/>
      <dgm:spPr/>
    </dgm:pt>
    <dgm:pt modelId="{7F7809A3-B320-40A3-9A74-8D23481FC4E4}" type="pres">
      <dgm:prSet presAssocID="{E922CADA-FD53-4626-8D11-ABECE561074A}" presName="linearFlow" presStyleCnt="0">
        <dgm:presLayoutVars>
          <dgm:dir/>
          <dgm:animLvl val="lvl"/>
          <dgm:resizeHandles val="exact"/>
        </dgm:presLayoutVars>
      </dgm:prSet>
      <dgm:spPr/>
      <dgm:t>
        <a:bodyPr/>
        <a:lstStyle/>
        <a:p>
          <a:endParaRPr lang="en-US"/>
        </a:p>
      </dgm:t>
    </dgm:pt>
    <dgm:pt modelId="{8D484ECF-3E1E-4A0E-8FE2-D21DA2850C0C}" type="pres">
      <dgm:prSet presAssocID="{20987E42-9C3A-4318-9B8E-B9050D04CB92}" presName="composite" presStyleCnt="0"/>
      <dgm:spPr/>
      <dgm:t>
        <a:bodyPr/>
        <a:lstStyle/>
        <a:p>
          <a:endParaRPr lang="en-US"/>
        </a:p>
      </dgm:t>
    </dgm:pt>
    <dgm:pt modelId="{E3E1CDE5-5711-4429-BEE1-B5970818E81B}" type="pres">
      <dgm:prSet presAssocID="{20987E42-9C3A-4318-9B8E-B9050D04CB92}" presName="parentText" presStyleLbl="alignNode1" presStyleIdx="0" presStyleCnt="4" custLinFactNeighborY="-10711">
        <dgm:presLayoutVars>
          <dgm:chMax val="1"/>
          <dgm:bulletEnabled val="1"/>
        </dgm:presLayoutVars>
      </dgm:prSet>
      <dgm:spPr/>
      <dgm:t>
        <a:bodyPr/>
        <a:lstStyle/>
        <a:p>
          <a:endParaRPr lang="en-US"/>
        </a:p>
      </dgm:t>
    </dgm:pt>
    <dgm:pt modelId="{6E380823-1665-4D7F-89B2-56EE04E36F8F}" type="pres">
      <dgm:prSet presAssocID="{20987E42-9C3A-4318-9B8E-B9050D04CB92}" presName="descendantText" presStyleLbl="alignAcc1" presStyleIdx="0" presStyleCnt="4" custScaleY="131783" custLinFactNeighborY="-1978">
        <dgm:presLayoutVars>
          <dgm:bulletEnabled val="1"/>
        </dgm:presLayoutVars>
      </dgm:prSet>
      <dgm:spPr/>
      <dgm:t>
        <a:bodyPr/>
        <a:lstStyle/>
        <a:p>
          <a:endParaRPr lang="en-US"/>
        </a:p>
      </dgm:t>
    </dgm:pt>
    <dgm:pt modelId="{14648C56-21A7-474B-8FA2-033BB97C3584}" type="pres">
      <dgm:prSet presAssocID="{4970243F-E7F2-4793-9C0D-7AEFB9FA0C7B}" presName="sp" presStyleCnt="0"/>
      <dgm:spPr/>
      <dgm:t>
        <a:bodyPr/>
        <a:lstStyle/>
        <a:p>
          <a:endParaRPr lang="en-US"/>
        </a:p>
      </dgm:t>
    </dgm:pt>
    <dgm:pt modelId="{074D882F-92D4-43EC-B616-7064CF0FFD0A}" type="pres">
      <dgm:prSet presAssocID="{2FB6C89A-2FFC-4E8F-A751-CC0726DB3644}" presName="composite" presStyleCnt="0"/>
      <dgm:spPr/>
      <dgm:t>
        <a:bodyPr/>
        <a:lstStyle/>
        <a:p>
          <a:endParaRPr lang="en-US"/>
        </a:p>
      </dgm:t>
    </dgm:pt>
    <dgm:pt modelId="{7DA85B2B-191C-4021-8C86-4E92C9CAC1AB}" type="pres">
      <dgm:prSet presAssocID="{2FB6C89A-2FFC-4E8F-A751-CC0726DB3644}" presName="parentText" presStyleLbl="alignNode1" presStyleIdx="1" presStyleCnt="4" custLinFactNeighborY="1286">
        <dgm:presLayoutVars>
          <dgm:chMax val="1"/>
          <dgm:bulletEnabled val="1"/>
        </dgm:presLayoutVars>
      </dgm:prSet>
      <dgm:spPr/>
      <dgm:t>
        <a:bodyPr/>
        <a:lstStyle/>
        <a:p>
          <a:endParaRPr lang="en-US"/>
        </a:p>
      </dgm:t>
    </dgm:pt>
    <dgm:pt modelId="{71F147F9-2189-4622-8C51-D1B24005D5A7}" type="pres">
      <dgm:prSet presAssocID="{2FB6C89A-2FFC-4E8F-A751-CC0726DB3644}" presName="descendantText" presStyleLbl="alignAcc1" presStyleIdx="1" presStyleCnt="4" custLinFactNeighborY="1978">
        <dgm:presLayoutVars>
          <dgm:bulletEnabled val="1"/>
        </dgm:presLayoutVars>
      </dgm:prSet>
      <dgm:spPr/>
      <dgm:t>
        <a:bodyPr/>
        <a:lstStyle/>
        <a:p>
          <a:endParaRPr lang="en-US"/>
        </a:p>
      </dgm:t>
    </dgm:pt>
    <dgm:pt modelId="{99EC38FC-4A4E-4BF4-8192-C3AAB8D7F591}" type="pres">
      <dgm:prSet presAssocID="{9E0F297E-416C-48C0-AEAC-079D17146627}" presName="sp" presStyleCnt="0"/>
      <dgm:spPr/>
      <dgm:t>
        <a:bodyPr/>
        <a:lstStyle/>
        <a:p>
          <a:endParaRPr lang="en-US"/>
        </a:p>
      </dgm:t>
    </dgm:pt>
    <dgm:pt modelId="{C089E289-A7C5-4E50-BCE7-6053A618A46B}" type="pres">
      <dgm:prSet presAssocID="{144B5F27-08EC-4976-A120-27AD6BB1149A}" presName="composite" presStyleCnt="0"/>
      <dgm:spPr/>
      <dgm:t>
        <a:bodyPr/>
        <a:lstStyle/>
        <a:p>
          <a:endParaRPr lang="en-US"/>
        </a:p>
      </dgm:t>
    </dgm:pt>
    <dgm:pt modelId="{5A4705C7-C05F-4279-B0CB-2F1B385450AF}" type="pres">
      <dgm:prSet presAssocID="{144B5F27-08EC-4976-A120-27AD6BB1149A}" presName="parentText" presStyleLbl="alignNode1" presStyleIdx="2" presStyleCnt="4" custLinFactNeighborY="-5084">
        <dgm:presLayoutVars>
          <dgm:chMax val="1"/>
          <dgm:bulletEnabled val="1"/>
        </dgm:presLayoutVars>
      </dgm:prSet>
      <dgm:spPr/>
      <dgm:t>
        <a:bodyPr/>
        <a:lstStyle/>
        <a:p>
          <a:endParaRPr lang="en-US"/>
        </a:p>
      </dgm:t>
    </dgm:pt>
    <dgm:pt modelId="{1C3A42E5-056B-4A5B-9890-97FDD2ECE3D7}" type="pres">
      <dgm:prSet presAssocID="{144B5F27-08EC-4976-A120-27AD6BB1149A}" presName="descendantText" presStyleLbl="alignAcc1" presStyleIdx="2" presStyleCnt="4" custScaleY="149438" custLinFactNeighborY="9286">
        <dgm:presLayoutVars>
          <dgm:bulletEnabled val="1"/>
        </dgm:presLayoutVars>
      </dgm:prSet>
      <dgm:spPr/>
      <dgm:t>
        <a:bodyPr/>
        <a:lstStyle/>
        <a:p>
          <a:endParaRPr lang="en-US"/>
        </a:p>
      </dgm:t>
    </dgm:pt>
    <dgm:pt modelId="{BB44170C-4E93-4F4A-8502-2604219D93E5}" type="pres">
      <dgm:prSet presAssocID="{C7F72577-8868-42E9-891D-7E7F332EB2D9}" presName="sp" presStyleCnt="0"/>
      <dgm:spPr/>
      <dgm:t>
        <a:bodyPr/>
        <a:lstStyle/>
        <a:p>
          <a:endParaRPr lang="en-US"/>
        </a:p>
      </dgm:t>
    </dgm:pt>
    <dgm:pt modelId="{58056399-4D76-4066-9BAE-387030DD8CC0}" type="pres">
      <dgm:prSet presAssocID="{E11A8249-6C92-409F-A439-7DA86C0C1B8D}" presName="composite" presStyleCnt="0"/>
      <dgm:spPr/>
      <dgm:t>
        <a:bodyPr/>
        <a:lstStyle/>
        <a:p>
          <a:endParaRPr lang="en-US"/>
        </a:p>
      </dgm:t>
    </dgm:pt>
    <dgm:pt modelId="{C69C5010-442A-48A9-A926-6395EFE6F012}" type="pres">
      <dgm:prSet presAssocID="{E11A8249-6C92-409F-A439-7DA86C0C1B8D}" presName="parentText" presStyleLbl="alignNode1" presStyleIdx="3" presStyleCnt="4" custLinFactNeighborY="-40797">
        <dgm:presLayoutVars>
          <dgm:chMax val="1"/>
          <dgm:bulletEnabled val="1"/>
        </dgm:presLayoutVars>
      </dgm:prSet>
      <dgm:spPr/>
      <dgm:t>
        <a:bodyPr/>
        <a:lstStyle/>
        <a:p>
          <a:endParaRPr lang="en-US"/>
        </a:p>
      </dgm:t>
    </dgm:pt>
    <dgm:pt modelId="{114C3022-E73A-4100-9D85-FAB93A4CDC30}" type="pres">
      <dgm:prSet presAssocID="{E11A8249-6C92-409F-A439-7DA86C0C1B8D}" presName="descendantText" presStyleLbl="alignAcc1" presStyleIdx="3" presStyleCnt="4" custScaleY="246080" custLinFactNeighborY="12559">
        <dgm:presLayoutVars>
          <dgm:bulletEnabled val="1"/>
        </dgm:presLayoutVars>
      </dgm:prSet>
      <dgm:spPr/>
      <dgm:t>
        <a:bodyPr/>
        <a:lstStyle/>
        <a:p>
          <a:endParaRPr lang="en-US"/>
        </a:p>
      </dgm:t>
    </dgm:pt>
  </dgm:ptLst>
  <dgm:cxnLst>
    <dgm:cxn modelId="{E4295BCF-DAC1-43E3-905E-20C93AD1C116}" srcId="{144B5F27-08EC-4976-A120-27AD6BB1149A}" destId="{8ED24738-DA65-48E0-BEE9-111729850AFE}" srcOrd="2" destOrd="0" parTransId="{325A185C-D0B2-45B8-9EE4-B78FDFD47488}" sibTransId="{AD4A4E88-F4FB-40BF-941B-28B9D4223417}"/>
    <dgm:cxn modelId="{41A6DE21-43E9-471F-AB5A-AF0E7F15B0CB}" srcId="{E11A8249-6C92-409F-A439-7DA86C0C1B8D}" destId="{DEA37195-338C-47E2-993C-C3438CFEDF16}" srcOrd="4" destOrd="0" parTransId="{DFCCDDD0-A9A8-4550-9EA8-A5E6D40656FA}" sibTransId="{DCC3B10F-91DF-4219-B2BE-1A04DA998B80}"/>
    <dgm:cxn modelId="{66CC9D4C-486D-40AD-8DD1-A1BAF20AF13F}" type="presOf" srcId="{DEA37195-338C-47E2-993C-C3438CFEDF16}" destId="{114C3022-E73A-4100-9D85-FAB93A4CDC30}" srcOrd="0" destOrd="4" presId="urn:microsoft.com/office/officeart/2005/8/layout/chevron2"/>
    <dgm:cxn modelId="{999BFBB5-0D46-4BEB-8969-1B60EE2B5615}" type="presOf" srcId="{E3EEFDFA-E549-4432-B246-92B1EE9C629E}" destId="{114C3022-E73A-4100-9D85-FAB93A4CDC30}" srcOrd="0" destOrd="2" presId="urn:microsoft.com/office/officeart/2005/8/layout/chevron2"/>
    <dgm:cxn modelId="{CF4B147C-BF0C-4968-923F-8EB6BEA9EDB6}" srcId="{E922CADA-FD53-4626-8D11-ABECE561074A}" destId="{144B5F27-08EC-4976-A120-27AD6BB1149A}" srcOrd="2" destOrd="0" parTransId="{1126949E-ED36-4C23-9027-D106888DCE09}" sibTransId="{C7F72577-8868-42E9-891D-7E7F332EB2D9}"/>
    <dgm:cxn modelId="{3CD5C111-8709-462A-A609-B2849D1F41C2}" type="presOf" srcId="{178CB7F8-3DEA-4659-AAA7-E7AF0B3393C8}" destId="{6E380823-1665-4D7F-89B2-56EE04E36F8F}" srcOrd="0" destOrd="2" presId="urn:microsoft.com/office/officeart/2005/8/layout/chevron2"/>
    <dgm:cxn modelId="{F1895664-C3BA-437C-AD30-8EF75FAAD37B}" srcId="{E11A8249-6C92-409F-A439-7DA86C0C1B8D}" destId="{DE3BAFC8-606F-4176-BCB4-9A34E4B86011}" srcOrd="3" destOrd="0" parTransId="{554DF934-A680-4860-B47F-3E39BA963246}" sibTransId="{910E89F0-5C71-49CB-B0CF-E337D35058A7}"/>
    <dgm:cxn modelId="{1B713A56-5E92-4C37-ABFA-9933BDB5BFA9}" type="presOf" srcId="{8ED24738-DA65-48E0-BEE9-111729850AFE}" destId="{1C3A42E5-056B-4A5B-9890-97FDD2ECE3D7}" srcOrd="0" destOrd="2" presId="urn:microsoft.com/office/officeart/2005/8/layout/chevron2"/>
    <dgm:cxn modelId="{4CD936A2-D4DB-4504-BAFE-AA5083DB2209}" srcId="{20987E42-9C3A-4318-9B8E-B9050D04CB92}" destId="{178CB7F8-3DEA-4659-AAA7-E7AF0B3393C8}" srcOrd="2" destOrd="0" parTransId="{D584CB33-EC71-4C1B-A683-FD98715ACD38}" sibTransId="{60AA27F3-CDFD-467D-8600-D7FA9A93992E}"/>
    <dgm:cxn modelId="{9758911A-157C-4BBC-9950-55F29B11993D}" type="presOf" srcId="{369E6770-7D3A-4CD5-850F-FB6F529411AF}" destId="{1C3A42E5-056B-4A5B-9890-97FDD2ECE3D7}" srcOrd="0" destOrd="1" presId="urn:microsoft.com/office/officeart/2005/8/layout/chevron2"/>
    <dgm:cxn modelId="{C438DFC4-B7B7-41B5-8811-11F73C7A084B}" type="presOf" srcId="{4566BE07-5271-47F0-AAA6-88DA429AD210}" destId="{1C3A42E5-056B-4A5B-9890-97FDD2ECE3D7}" srcOrd="0" destOrd="3" presId="urn:microsoft.com/office/officeart/2005/8/layout/chevron2"/>
    <dgm:cxn modelId="{C019E6DD-F3DD-4C91-B618-44230BF3AA02}" type="presOf" srcId="{2FB6C89A-2FFC-4E8F-A751-CC0726DB3644}" destId="{7DA85B2B-191C-4021-8C86-4E92C9CAC1AB}" srcOrd="0" destOrd="0" presId="urn:microsoft.com/office/officeart/2005/8/layout/chevron2"/>
    <dgm:cxn modelId="{5855817B-D6C5-4D13-8952-1A87BAD768E8}" srcId="{144B5F27-08EC-4976-A120-27AD6BB1149A}" destId="{369E6770-7D3A-4CD5-850F-FB6F529411AF}" srcOrd="1" destOrd="0" parTransId="{57905B9D-626D-472C-9627-266035170F66}" sibTransId="{3C84F1E5-48DC-4FBA-847D-67A96227B9DB}"/>
    <dgm:cxn modelId="{4B8B6590-6FD6-4CF7-9439-32778BAF1CD6}" type="presOf" srcId="{40C8D246-4AAD-4C07-A201-54B8541034E0}" destId="{114C3022-E73A-4100-9D85-FAB93A4CDC30}" srcOrd="0" destOrd="1" presId="urn:microsoft.com/office/officeart/2005/8/layout/chevron2"/>
    <dgm:cxn modelId="{AE91587F-9763-48B7-B909-D886746594D0}" srcId="{E922CADA-FD53-4626-8D11-ABECE561074A}" destId="{20987E42-9C3A-4318-9B8E-B9050D04CB92}" srcOrd="0" destOrd="0" parTransId="{EB2370A5-8743-4E86-A3D3-AD113099E2B1}" sibTransId="{4970243F-E7F2-4793-9C0D-7AEFB9FA0C7B}"/>
    <dgm:cxn modelId="{CF435CC2-C972-42AB-8A50-48CED31E762E}" srcId="{144B5F27-08EC-4976-A120-27AD6BB1149A}" destId="{BCBE2520-E88B-4C47-A189-D55E325C948C}" srcOrd="0" destOrd="0" parTransId="{BCED8BDC-F2D9-4D73-877F-18C2A1E5ACB0}" sibTransId="{55AD5089-302B-43A8-AADE-62A3282E74DE}"/>
    <dgm:cxn modelId="{F84FF6FA-579A-40A6-91BB-BF2BC7112328}" srcId="{144B5F27-08EC-4976-A120-27AD6BB1149A}" destId="{4566BE07-5271-47F0-AAA6-88DA429AD210}" srcOrd="3" destOrd="0" parTransId="{E48AAC20-7CEC-41A3-93DA-2B993061F76F}" sibTransId="{58DE13FA-02D9-444D-B96D-444DBE946E0F}"/>
    <dgm:cxn modelId="{CDEA568E-8507-432D-8A50-F12CDE5FAAFB}" type="presOf" srcId="{BCBE2520-E88B-4C47-A189-D55E325C948C}" destId="{1C3A42E5-056B-4A5B-9890-97FDD2ECE3D7}" srcOrd="0" destOrd="0" presId="urn:microsoft.com/office/officeart/2005/8/layout/chevron2"/>
    <dgm:cxn modelId="{9A8036FB-EF6F-40AA-889D-81A4595D141E}" srcId="{2FB6C89A-2FFC-4E8F-A751-CC0726DB3644}" destId="{C3646DCF-55FD-4362-91AD-C9E6279BC487}" srcOrd="0" destOrd="0" parTransId="{4987D5AD-FFA6-4245-BA6F-0D8538E06AAC}" sibTransId="{7B06E5CC-4E79-4E16-A927-C4A4C9147BB7}"/>
    <dgm:cxn modelId="{0CBFA195-6AB2-4AE8-82DB-7829B8851373}" srcId="{E11A8249-6C92-409F-A439-7DA86C0C1B8D}" destId="{B7A0726B-C018-4532-9269-91889874630B}" srcOrd="0" destOrd="0" parTransId="{491EF2C4-322E-4774-BD00-8586A26C2A52}" sibTransId="{217E40F2-4AE6-4D68-B4F0-6BA03677B224}"/>
    <dgm:cxn modelId="{656B7E0F-F16A-45A2-9B9D-13ACDA1E0BD7}" srcId="{E922CADA-FD53-4626-8D11-ABECE561074A}" destId="{2FB6C89A-2FFC-4E8F-A751-CC0726DB3644}" srcOrd="1" destOrd="0" parTransId="{622ACCEE-7CEC-4F1F-B4CF-9B70F4EAC183}" sibTransId="{9E0F297E-416C-48C0-AEAC-079D17146627}"/>
    <dgm:cxn modelId="{2B09665B-68C5-421F-A4DB-B1F2C0A6F2D0}" type="presOf" srcId="{E922CADA-FD53-4626-8D11-ABECE561074A}" destId="{7F7809A3-B320-40A3-9A74-8D23481FC4E4}" srcOrd="0" destOrd="0" presId="urn:microsoft.com/office/officeart/2005/8/layout/chevron2"/>
    <dgm:cxn modelId="{20F61209-6D7B-419C-8549-DD7413D24F63}" type="presOf" srcId="{E11A8249-6C92-409F-A439-7DA86C0C1B8D}" destId="{C69C5010-442A-48A9-A926-6395EFE6F012}" srcOrd="0" destOrd="0" presId="urn:microsoft.com/office/officeart/2005/8/layout/chevron2"/>
    <dgm:cxn modelId="{7E74906D-2E43-4226-A8B1-7DF66C060DE7}" type="presOf" srcId="{20987E42-9C3A-4318-9B8E-B9050D04CB92}" destId="{E3E1CDE5-5711-4429-BEE1-B5970818E81B}" srcOrd="0" destOrd="0" presId="urn:microsoft.com/office/officeart/2005/8/layout/chevron2"/>
    <dgm:cxn modelId="{88138626-05FF-44CF-AAC4-048927A90E99}" srcId="{E11A8249-6C92-409F-A439-7DA86C0C1B8D}" destId="{E3EEFDFA-E549-4432-B246-92B1EE9C629E}" srcOrd="2" destOrd="0" parTransId="{1AE4EDE9-79C1-4D94-A73F-81C2B3146610}" sibTransId="{DB05CCF0-DB03-4C4F-8F0D-366790CB0773}"/>
    <dgm:cxn modelId="{B178660C-1C71-48A8-B49E-AF5BDC28E512}" type="presOf" srcId="{144B5F27-08EC-4976-A120-27AD6BB1149A}" destId="{5A4705C7-C05F-4279-B0CB-2F1B385450AF}" srcOrd="0" destOrd="0" presId="urn:microsoft.com/office/officeart/2005/8/layout/chevron2"/>
    <dgm:cxn modelId="{EDAF86AF-9CCE-4AA9-8EDC-98F0432F84EC}" type="presOf" srcId="{0E2AED54-707E-4E33-9A58-E5A2090CD3F7}" destId="{6E380823-1665-4D7F-89B2-56EE04E36F8F}" srcOrd="0" destOrd="1" presId="urn:microsoft.com/office/officeart/2005/8/layout/chevron2"/>
    <dgm:cxn modelId="{65BBF6E5-D387-43CE-AA10-F105B1087CB7}" srcId="{20987E42-9C3A-4318-9B8E-B9050D04CB92}" destId="{0E2AED54-707E-4E33-9A58-E5A2090CD3F7}" srcOrd="1" destOrd="0" parTransId="{7068D8E6-6904-4FE2-9B4D-6627D60D76EA}" sibTransId="{9923119A-499E-44BD-A18C-FA78F09B6AFD}"/>
    <dgm:cxn modelId="{20B24D1B-066C-411C-935B-927E702A8723}" srcId="{2FB6C89A-2FFC-4E8F-A751-CC0726DB3644}" destId="{853293D1-92DE-48D2-8E21-E7052E898919}" srcOrd="1" destOrd="0" parTransId="{1CEFA55F-A47F-4B93-A657-F24539DA7894}" sibTransId="{8E9618AE-2A2C-4A79-8933-2FBE0C142248}"/>
    <dgm:cxn modelId="{771492E4-482F-40DC-B77D-8F69B6BAE3C6}" srcId="{E11A8249-6C92-409F-A439-7DA86C0C1B8D}" destId="{40C8D246-4AAD-4C07-A201-54B8541034E0}" srcOrd="1" destOrd="0" parTransId="{C121D196-70B7-46B1-9EB2-84A66566773D}" sibTransId="{5F1A32AB-3D53-49C6-A125-B8FCCC5345EE}"/>
    <dgm:cxn modelId="{EC712EEC-BC81-4BC4-AF91-422B0BDDC733}" srcId="{E922CADA-FD53-4626-8D11-ABECE561074A}" destId="{E11A8249-6C92-409F-A439-7DA86C0C1B8D}" srcOrd="3" destOrd="0" parTransId="{5916786A-054D-41D8-AA46-3C77FC74D8AC}" sibTransId="{D3231F2B-3238-48FC-B75D-32E6F9B1A48B}"/>
    <dgm:cxn modelId="{115C0A8B-9D4C-45EF-B185-0622C0627C05}" type="presOf" srcId="{41C59B70-CAD4-47E7-BA31-24BD4B7C63B0}" destId="{6E380823-1665-4D7F-89B2-56EE04E36F8F}" srcOrd="0" destOrd="0" presId="urn:microsoft.com/office/officeart/2005/8/layout/chevron2"/>
    <dgm:cxn modelId="{32D5ED65-8654-49ED-A206-4BF91CF825F8}" type="presOf" srcId="{DE3BAFC8-606F-4176-BCB4-9A34E4B86011}" destId="{114C3022-E73A-4100-9D85-FAB93A4CDC30}" srcOrd="0" destOrd="3" presId="urn:microsoft.com/office/officeart/2005/8/layout/chevron2"/>
    <dgm:cxn modelId="{58B549DD-9778-4927-8111-539066B14670}" srcId="{20987E42-9C3A-4318-9B8E-B9050D04CB92}" destId="{41C59B70-CAD4-47E7-BA31-24BD4B7C63B0}" srcOrd="0" destOrd="0" parTransId="{2AE6C58A-3A17-4773-BEDD-A4E9A9F7CF0B}" sibTransId="{65D149E1-EE97-4181-A14F-94E70839D5AF}"/>
    <dgm:cxn modelId="{6CF49290-1C54-4991-8F09-60C1C5B1043D}" type="presOf" srcId="{853293D1-92DE-48D2-8E21-E7052E898919}" destId="{71F147F9-2189-4622-8C51-D1B24005D5A7}" srcOrd="0" destOrd="1" presId="urn:microsoft.com/office/officeart/2005/8/layout/chevron2"/>
    <dgm:cxn modelId="{645BE2B7-AAEE-456B-A981-8376933850E5}" type="presOf" srcId="{B7A0726B-C018-4532-9269-91889874630B}" destId="{114C3022-E73A-4100-9D85-FAB93A4CDC30}" srcOrd="0" destOrd="0" presId="urn:microsoft.com/office/officeart/2005/8/layout/chevron2"/>
    <dgm:cxn modelId="{5EF454D6-539B-4E97-BF38-1048F26DC020}" type="presOf" srcId="{C3646DCF-55FD-4362-91AD-C9E6279BC487}" destId="{71F147F9-2189-4622-8C51-D1B24005D5A7}" srcOrd="0" destOrd="0" presId="urn:microsoft.com/office/officeart/2005/8/layout/chevron2"/>
    <dgm:cxn modelId="{A3BA1A61-B42B-4DE8-B3BF-822D821C0348}" type="presParOf" srcId="{7F7809A3-B320-40A3-9A74-8D23481FC4E4}" destId="{8D484ECF-3E1E-4A0E-8FE2-D21DA2850C0C}" srcOrd="0" destOrd="0" presId="urn:microsoft.com/office/officeart/2005/8/layout/chevron2"/>
    <dgm:cxn modelId="{28AB166C-AE28-4DAD-84A6-392A3A46F8DF}" type="presParOf" srcId="{8D484ECF-3E1E-4A0E-8FE2-D21DA2850C0C}" destId="{E3E1CDE5-5711-4429-BEE1-B5970818E81B}" srcOrd="0" destOrd="0" presId="urn:microsoft.com/office/officeart/2005/8/layout/chevron2"/>
    <dgm:cxn modelId="{2672BCDA-29AC-425C-80B3-3EAD6424799C}" type="presParOf" srcId="{8D484ECF-3E1E-4A0E-8FE2-D21DA2850C0C}" destId="{6E380823-1665-4D7F-89B2-56EE04E36F8F}" srcOrd="1" destOrd="0" presId="urn:microsoft.com/office/officeart/2005/8/layout/chevron2"/>
    <dgm:cxn modelId="{B0B22BFC-FA0F-426E-9715-FC2B5ABD0849}" type="presParOf" srcId="{7F7809A3-B320-40A3-9A74-8D23481FC4E4}" destId="{14648C56-21A7-474B-8FA2-033BB97C3584}" srcOrd="1" destOrd="0" presId="urn:microsoft.com/office/officeart/2005/8/layout/chevron2"/>
    <dgm:cxn modelId="{B2E56EF7-6C52-43CD-B724-9ABEEBC9C31E}" type="presParOf" srcId="{7F7809A3-B320-40A3-9A74-8D23481FC4E4}" destId="{074D882F-92D4-43EC-B616-7064CF0FFD0A}" srcOrd="2" destOrd="0" presId="urn:microsoft.com/office/officeart/2005/8/layout/chevron2"/>
    <dgm:cxn modelId="{8BDD2EEB-648B-4C72-B1CE-CBC07EA8C45D}" type="presParOf" srcId="{074D882F-92D4-43EC-B616-7064CF0FFD0A}" destId="{7DA85B2B-191C-4021-8C86-4E92C9CAC1AB}" srcOrd="0" destOrd="0" presId="urn:microsoft.com/office/officeart/2005/8/layout/chevron2"/>
    <dgm:cxn modelId="{80DBD604-78F1-48F3-877D-C24EBCA2C515}" type="presParOf" srcId="{074D882F-92D4-43EC-B616-7064CF0FFD0A}" destId="{71F147F9-2189-4622-8C51-D1B24005D5A7}" srcOrd="1" destOrd="0" presId="urn:microsoft.com/office/officeart/2005/8/layout/chevron2"/>
    <dgm:cxn modelId="{6F7CAB3B-6683-4257-972F-750AFE1EAA50}" type="presParOf" srcId="{7F7809A3-B320-40A3-9A74-8D23481FC4E4}" destId="{99EC38FC-4A4E-4BF4-8192-C3AAB8D7F591}" srcOrd="3" destOrd="0" presId="urn:microsoft.com/office/officeart/2005/8/layout/chevron2"/>
    <dgm:cxn modelId="{2E43F402-E7C6-482F-8792-E04CF40C28E1}" type="presParOf" srcId="{7F7809A3-B320-40A3-9A74-8D23481FC4E4}" destId="{C089E289-A7C5-4E50-BCE7-6053A618A46B}" srcOrd="4" destOrd="0" presId="urn:microsoft.com/office/officeart/2005/8/layout/chevron2"/>
    <dgm:cxn modelId="{2696076E-3077-460F-9559-147B3E992E4C}" type="presParOf" srcId="{C089E289-A7C5-4E50-BCE7-6053A618A46B}" destId="{5A4705C7-C05F-4279-B0CB-2F1B385450AF}" srcOrd="0" destOrd="0" presId="urn:microsoft.com/office/officeart/2005/8/layout/chevron2"/>
    <dgm:cxn modelId="{36BF033C-5CE8-41A9-BB0B-0A709A43AAB5}" type="presParOf" srcId="{C089E289-A7C5-4E50-BCE7-6053A618A46B}" destId="{1C3A42E5-056B-4A5B-9890-97FDD2ECE3D7}" srcOrd="1" destOrd="0" presId="urn:microsoft.com/office/officeart/2005/8/layout/chevron2"/>
    <dgm:cxn modelId="{33294953-BD5E-477E-AC3B-F389872D4AD2}" type="presParOf" srcId="{7F7809A3-B320-40A3-9A74-8D23481FC4E4}" destId="{BB44170C-4E93-4F4A-8502-2604219D93E5}" srcOrd="5" destOrd="0" presId="urn:microsoft.com/office/officeart/2005/8/layout/chevron2"/>
    <dgm:cxn modelId="{0BFF484B-67D1-4E47-8471-8A484FAF78E6}" type="presParOf" srcId="{7F7809A3-B320-40A3-9A74-8D23481FC4E4}" destId="{58056399-4D76-4066-9BAE-387030DD8CC0}" srcOrd="6" destOrd="0" presId="urn:microsoft.com/office/officeart/2005/8/layout/chevron2"/>
    <dgm:cxn modelId="{1EE4DB9B-094F-43C1-92BA-CD271E877421}" type="presParOf" srcId="{58056399-4D76-4066-9BAE-387030DD8CC0}" destId="{C69C5010-442A-48A9-A926-6395EFE6F012}" srcOrd="0" destOrd="0" presId="urn:microsoft.com/office/officeart/2005/8/layout/chevron2"/>
    <dgm:cxn modelId="{AF38AFAB-8A5D-4030-AB8C-44E78FF3BB52}" type="presParOf" srcId="{58056399-4D76-4066-9BAE-387030DD8CC0}" destId="{114C3022-E73A-4100-9D85-FAB93A4CDC30}"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1CDE5-5711-4429-BEE1-B5970818E81B}">
      <dsp:nvSpPr>
        <dsp:cNvPr id="0" name=""/>
        <dsp:cNvSpPr/>
      </dsp:nvSpPr>
      <dsp:spPr>
        <a:xfrm rot="5400000">
          <a:off x="-215522" y="567971"/>
          <a:ext cx="1436814" cy="1005770"/>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Situation</a:t>
          </a:r>
          <a:endParaRPr lang="en-US" sz="1400" kern="1200" dirty="0"/>
        </a:p>
      </dsp:txBody>
      <dsp:txXfrm rot="-5400000">
        <a:off x="0" y="855334"/>
        <a:ext cx="1005770" cy="431044"/>
      </dsp:txXfrm>
    </dsp:sp>
    <dsp:sp modelId="{6E380823-1665-4D7F-89B2-56EE04E36F8F}">
      <dsp:nvSpPr>
        <dsp:cNvPr id="0" name=""/>
        <dsp:cNvSpPr/>
      </dsp:nvSpPr>
      <dsp:spPr>
        <a:xfrm rot="5400000">
          <a:off x="3299835" y="-1954608"/>
          <a:ext cx="1230760" cy="5818891"/>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en-US" sz="1200" kern="1200" dirty="0" smtClean="0"/>
            <a:t>Actinic keratosis market comprises number of treatments that are used to treat this disease based on the severity and medical practitioners perception</a:t>
          </a:r>
          <a:endParaRPr lang="en-US" sz="1200" kern="1200" dirty="0"/>
        </a:p>
        <a:p>
          <a:pPr marL="114300" lvl="1" indent="-114300" algn="just" defTabSz="533400">
            <a:lnSpc>
              <a:spcPct val="90000"/>
            </a:lnSpc>
            <a:spcBef>
              <a:spcPct val="0"/>
            </a:spcBef>
            <a:spcAft>
              <a:spcPct val="15000"/>
            </a:spcAft>
            <a:buChar char="••"/>
          </a:pPr>
          <a:r>
            <a:rPr lang="en-US" sz="1200" kern="1200" dirty="0" smtClean="0"/>
            <a:t>There are a few new products recently entered in the market and are expected to increase the overall market growth</a:t>
          </a:r>
          <a:endParaRPr lang="en-US" sz="1200" kern="1200" dirty="0"/>
        </a:p>
        <a:p>
          <a:pPr marL="114300" lvl="1" indent="-114300" algn="just" defTabSz="533400">
            <a:lnSpc>
              <a:spcPct val="90000"/>
            </a:lnSpc>
            <a:spcBef>
              <a:spcPct val="0"/>
            </a:spcBef>
            <a:spcAft>
              <a:spcPct val="15000"/>
            </a:spcAft>
            <a:buChar char="••"/>
          </a:pPr>
          <a:r>
            <a:rPr lang="en-US" sz="1200" kern="1200" dirty="0" smtClean="0"/>
            <a:t>The prescription pattern, disease epidemiology , and effective treatment selection is most integral part of this market to be understood</a:t>
          </a:r>
          <a:endParaRPr lang="en-US" sz="1200" kern="1200" dirty="0"/>
        </a:p>
      </dsp:txBody>
      <dsp:txXfrm rot="-5400000">
        <a:off x="1005770" y="399538"/>
        <a:ext cx="5758810" cy="1110598"/>
      </dsp:txXfrm>
    </dsp:sp>
    <dsp:sp modelId="{7DA85B2B-191C-4021-8C86-4E92C9CAC1AB}">
      <dsp:nvSpPr>
        <dsp:cNvPr id="0" name=""/>
        <dsp:cNvSpPr/>
      </dsp:nvSpPr>
      <dsp:spPr>
        <a:xfrm rot="5400000">
          <a:off x="-215522" y="2073029"/>
          <a:ext cx="1436814" cy="1005770"/>
        </a:xfrm>
        <a:prstGeom prst="chevron">
          <a:avLst/>
        </a:prstGeom>
        <a:solidFill>
          <a:srgbClr val="009900"/>
        </a:solidFill>
        <a:ln w="12700" cap="flat" cmpd="sng" algn="ctr">
          <a:solidFill>
            <a:srgbClr val="0099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Complication</a:t>
          </a:r>
          <a:endParaRPr lang="en-US" sz="1400" kern="1200" dirty="0"/>
        </a:p>
      </dsp:txBody>
      <dsp:txXfrm rot="-5400000">
        <a:off x="0" y="2360392"/>
        <a:ext cx="1005770" cy="431044"/>
      </dsp:txXfrm>
    </dsp:sp>
    <dsp:sp modelId="{71F147F9-2189-4622-8C51-D1B24005D5A7}">
      <dsp:nvSpPr>
        <dsp:cNvPr id="0" name=""/>
        <dsp:cNvSpPr/>
      </dsp:nvSpPr>
      <dsp:spPr>
        <a:xfrm rot="5400000">
          <a:off x="3448251" y="-584978"/>
          <a:ext cx="933929" cy="5818891"/>
        </a:xfrm>
        <a:prstGeom prst="round2SameRect">
          <a:avLst/>
        </a:prstGeom>
        <a:solidFill>
          <a:schemeClr val="lt1">
            <a:alpha val="90000"/>
            <a:hueOff val="0"/>
            <a:satOff val="0"/>
            <a:lumOff val="0"/>
            <a:alphaOff val="0"/>
          </a:schemeClr>
        </a:solidFill>
        <a:ln w="12700" cap="flat" cmpd="sng" algn="ctr">
          <a:solidFill>
            <a:srgbClr val="0099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en-US" sz="1200" kern="1200" dirty="0" smtClean="0"/>
            <a:t>Prescription pattern and treatment regimen are complex factors as these are specifically depended on medical practitioner’s decision &amp; disease severity</a:t>
          </a:r>
          <a:endParaRPr lang="en-US" sz="1200" kern="1200" dirty="0"/>
        </a:p>
        <a:p>
          <a:pPr marL="114300" lvl="1" indent="-114300" algn="just" defTabSz="533400">
            <a:lnSpc>
              <a:spcPct val="90000"/>
            </a:lnSpc>
            <a:spcBef>
              <a:spcPct val="0"/>
            </a:spcBef>
            <a:spcAft>
              <a:spcPct val="15000"/>
            </a:spcAft>
            <a:buChar char="••"/>
          </a:pPr>
          <a:r>
            <a:rPr lang="en-US" sz="1200" kern="1200" dirty="0" smtClean="0"/>
            <a:t>Huge price difference in treatments and price variation from country to country makes it more complex and intricate to understand the global revenue and estimating the future demand of the products</a:t>
          </a:r>
          <a:endParaRPr lang="en-US" sz="1200" kern="1200" dirty="0"/>
        </a:p>
      </dsp:txBody>
      <dsp:txXfrm rot="-5400000">
        <a:off x="1005771" y="1903093"/>
        <a:ext cx="5773300" cy="842747"/>
      </dsp:txXfrm>
    </dsp:sp>
    <dsp:sp modelId="{5A4705C7-C05F-4279-B0CB-2F1B385450AF}">
      <dsp:nvSpPr>
        <dsp:cNvPr id="0" name=""/>
        <dsp:cNvSpPr/>
      </dsp:nvSpPr>
      <dsp:spPr>
        <a:xfrm rot="5400000">
          <a:off x="-215522" y="3545046"/>
          <a:ext cx="1436814" cy="1005770"/>
        </a:xfrm>
        <a:prstGeom prst="chevron">
          <a:avLst/>
        </a:prstGeom>
        <a:solidFill>
          <a:srgbClr val="00CC99"/>
        </a:solidFill>
        <a:ln w="12700" cap="flat" cmpd="sng" algn="ctr">
          <a:solidFill>
            <a:schemeClr val="accent4">
              <a:hueOff val="6930461"/>
              <a:satOff val="-31979"/>
              <a:lumOff val="1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Question</a:t>
          </a:r>
          <a:endParaRPr lang="en-US" sz="1400" kern="1200" dirty="0"/>
        </a:p>
      </dsp:txBody>
      <dsp:txXfrm rot="-5400000">
        <a:off x="0" y="3832409"/>
        <a:ext cx="1005770" cy="431044"/>
      </dsp:txXfrm>
    </dsp:sp>
    <dsp:sp modelId="{1C3A42E5-056B-4A5B-9890-97FDD2ECE3D7}">
      <dsp:nvSpPr>
        <dsp:cNvPr id="0" name=""/>
        <dsp:cNvSpPr/>
      </dsp:nvSpPr>
      <dsp:spPr>
        <a:xfrm rot="5400000">
          <a:off x="3217393" y="1046815"/>
          <a:ext cx="1395645" cy="5818891"/>
        </a:xfrm>
        <a:prstGeom prst="round2SameRect">
          <a:avLst/>
        </a:prstGeom>
        <a:solidFill>
          <a:schemeClr val="lt1">
            <a:alpha val="90000"/>
            <a:hueOff val="0"/>
            <a:satOff val="0"/>
            <a:lumOff val="0"/>
            <a:alphaOff val="0"/>
          </a:schemeClr>
        </a:solidFill>
        <a:ln w="12700" cap="flat" cmpd="sng" algn="ctr">
          <a:solidFill>
            <a:srgbClr val="00CC99"/>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en-US" sz="1200" kern="1200" dirty="0" smtClean="0"/>
            <a:t>What are there updated sales figures of marketed drugs and available treatments (per drug/treatment)?</a:t>
          </a:r>
          <a:endParaRPr lang="en-US" sz="1200" kern="1200" dirty="0"/>
        </a:p>
        <a:p>
          <a:pPr marL="114300" lvl="1" indent="-114300" algn="just" defTabSz="533400">
            <a:lnSpc>
              <a:spcPct val="90000"/>
            </a:lnSpc>
            <a:spcBef>
              <a:spcPct val="0"/>
            </a:spcBef>
            <a:spcAft>
              <a:spcPct val="15000"/>
            </a:spcAft>
            <a:buChar char="••"/>
          </a:pPr>
          <a:r>
            <a:rPr lang="en-US" sz="1200" kern="1200" dirty="0" smtClean="0"/>
            <a:t>What are the number of prescriptions  issued for all types of actinic keratosis treatments?</a:t>
          </a:r>
          <a:endParaRPr lang="en-US" sz="1200" kern="1200" dirty="0"/>
        </a:p>
        <a:p>
          <a:pPr marL="114300" lvl="1" indent="-114300" algn="just" defTabSz="533400">
            <a:lnSpc>
              <a:spcPct val="90000"/>
            </a:lnSpc>
            <a:spcBef>
              <a:spcPct val="0"/>
            </a:spcBef>
            <a:spcAft>
              <a:spcPct val="15000"/>
            </a:spcAft>
            <a:buChar char="••"/>
          </a:pPr>
          <a:r>
            <a:rPr lang="en-US" sz="1200" kern="1200" dirty="0" smtClean="0"/>
            <a:t>What is the competitive landscape of the key market players operating in this market?</a:t>
          </a:r>
          <a:endParaRPr lang="en-US" sz="1200" kern="1200" dirty="0"/>
        </a:p>
        <a:p>
          <a:pPr marL="114300" lvl="1" indent="-114300" algn="just" defTabSz="533400">
            <a:lnSpc>
              <a:spcPct val="90000"/>
            </a:lnSpc>
            <a:spcBef>
              <a:spcPct val="0"/>
            </a:spcBef>
            <a:spcAft>
              <a:spcPct val="15000"/>
            </a:spcAft>
            <a:buChar char="••"/>
          </a:pPr>
          <a:r>
            <a:rPr lang="en-US" sz="1200" kern="1200" dirty="0" smtClean="0"/>
            <a:t>What is the epidemiology of actinic keratosis by region and further sub-segmented by country?</a:t>
          </a:r>
          <a:endParaRPr lang="en-US" sz="1200" kern="1200" dirty="0"/>
        </a:p>
      </dsp:txBody>
      <dsp:txXfrm rot="-5400000">
        <a:off x="1005770" y="3326568"/>
        <a:ext cx="5750761" cy="1259385"/>
      </dsp:txXfrm>
    </dsp:sp>
    <dsp:sp modelId="{C69C5010-442A-48A9-A926-6395EFE6F012}">
      <dsp:nvSpPr>
        <dsp:cNvPr id="0" name=""/>
        <dsp:cNvSpPr/>
      </dsp:nvSpPr>
      <dsp:spPr>
        <a:xfrm rot="5400000">
          <a:off x="-215522" y="5046742"/>
          <a:ext cx="1436814" cy="1005770"/>
        </a:xfrm>
        <a:prstGeom prst="chevron">
          <a:avLst/>
        </a:prstGeom>
        <a:solidFill>
          <a:srgbClr val="00B0F0"/>
        </a:solidFill>
        <a:ln w="12700" cap="flat" cmpd="sng" algn="ctr">
          <a:solidFill>
            <a:srgbClr val="00B0F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Solution</a:t>
          </a:r>
          <a:endParaRPr lang="en-US" sz="1400" kern="1200" dirty="0"/>
        </a:p>
      </dsp:txBody>
      <dsp:txXfrm rot="-5400000">
        <a:off x="0" y="5334105"/>
        <a:ext cx="1005770" cy="431044"/>
      </dsp:txXfrm>
    </dsp:sp>
    <dsp:sp modelId="{114C3022-E73A-4100-9D85-FAB93A4CDC30}">
      <dsp:nvSpPr>
        <dsp:cNvPr id="0" name=""/>
        <dsp:cNvSpPr/>
      </dsp:nvSpPr>
      <dsp:spPr>
        <a:xfrm rot="5400000">
          <a:off x="2766109" y="3092208"/>
          <a:ext cx="2298213" cy="5818891"/>
        </a:xfrm>
        <a:prstGeom prst="round2SameRect">
          <a:avLst/>
        </a:prstGeom>
        <a:solidFill>
          <a:schemeClr val="lt1">
            <a:alpha val="90000"/>
            <a:hueOff val="0"/>
            <a:satOff val="0"/>
            <a:lumOff val="0"/>
            <a:alphaOff val="0"/>
          </a:schemeClr>
        </a:solidFill>
        <a:ln w="12700" cap="flat" cmpd="sng" algn="ctr">
          <a:solidFill>
            <a:srgbClr val="00B0F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just" defTabSz="533400">
            <a:lnSpc>
              <a:spcPct val="90000"/>
            </a:lnSpc>
            <a:spcBef>
              <a:spcPct val="0"/>
            </a:spcBef>
            <a:spcAft>
              <a:spcPct val="15000"/>
            </a:spcAft>
            <a:buChar char="••"/>
          </a:pPr>
          <a:r>
            <a:rPr lang="en-US" sz="1200" kern="1200" dirty="0" smtClean="0"/>
            <a:t>The drug/therapy prices were extracted through available databases from major countries/regions across the globe to arrive at average price for global market. </a:t>
          </a:r>
          <a:endParaRPr lang="en-US" sz="1200" kern="1200" dirty="0"/>
        </a:p>
        <a:p>
          <a:pPr marL="114300" lvl="1" indent="-114300" algn="just" defTabSz="533400">
            <a:lnSpc>
              <a:spcPct val="90000"/>
            </a:lnSpc>
            <a:spcBef>
              <a:spcPct val="0"/>
            </a:spcBef>
            <a:spcAft>
              <a:spcPct val="15000"/>
            </a:spcAft>
            <a:buChar char="••"/>
          </a:pPr>
          <a:r>
            <a:rPr lang="en-US" sz="1200" kern="1200" dirty="0" smtClean="0"/>
            <a:t>Prevalence data was extracted for each country and on the treatment regimens practiced in specific country/region for actinic keratosis treatment were discussed with stakeholders and then the product sales for each were deduced through our proprietary statistical models.</a:t>
          </a:r>
          <a:endParaRPr lang="en-US" sz="1200" kern="1200" dirty="0"/>
        </a:p>
        <a:p>
          <a:pPr marL="114300" lvl="1" indent="-114300" algn="just" defTabSz="533400">
            <a:lnSpc>
              <a:spcPct val="90000"/>
            </a:lnSpc>
            <a:spcBef>
              <a:spcPct val="0"/>
            </a:spcBef>
            <a:spcAft>
              <a:spcPct val="15000"/>
            </a:spcAft>
            <a:buChar char="••"/>
          </a:pPr>
          <a:r>
            <a:rPr lang="en-US" sz="1200" kern="1200" dirty="0" smtClean="0"/>
            <a:t>The extensive secondary research carried out in the first phase is complemented by extensive primary research to validate data and analysis. </a:t>
          </a:r>
          <a:endParaRPr lang="en-US" sz="1200" kern="1200" dirty="0"/>
        </a:p>
        <a:p>
          <a:pPr marL="114300" lvl="1" indent="-114300" algn="just" defTabSz="533400">
            <a:lnSpc>
              <a:spcPct val="90000"/>
            </a:lnSpc>
            <a:spcBef>
              <a:spcPct val="0"/>
            </a:spcBef>
            <a:spcAft>
              <a:spcPct val="15000"/>
            </a:spcAft>
            <a:buChar char="••"/>
          </a:pPr>
          <a:r>
            <a:rPr lang="en-US" sz="1200" kern="1200" dirty="0" smtClean="0"/>
            <a:t>We interviewed more than 250+ respondents from the entire globe on an average 50 respondents per region.</a:t>
          </a:r>
          <a:endParaRPr lang="en-US" sz="1200" kern="1200" dirty="0"/>
        </a:p>
        <a:p>
          <a:pPr marL="114300" lvl="1" indent="-114300" algn="just" defTabSz="533400">
            <a:lnSpc>
              <a:spcPct val="90000"/>
            </a:lnSpc>
            <a:spcBef>
              <a:spcPct val="0"/>
            </a:spcBef>
            <a:spcAft>
              <a:spcPct val="15000"/>
            </a:spcAft>
            <a:buChar char="••"/>
          </a:pPr>
          <a:r>
            <a:rPr lang="en-US" sz="1200" kern="1200" dirty="0" smtClean="0"/>
            <a:t>Primary research involved telephonic interviews, e-mail interactions as well as face-to-face interviews with the leading industry experts </a:t>
          </a:r>
          <a:endParaRPr lang="en-US" sz="1200" kern="1200" dirty="0"/>
        </a:p>
      </dsp:txBody>
      <dsp:txXfrm rot="-5400000">
        <a:off x="1005770" y="4964737"/>
        <a:ext cx="5706701" cy="207383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60171C-80AE-4B06-9821-B1E454BD54EC}" type="datetimeFigureOut">
              <a:rPr lang="en-US" smtClean="0"/>
              <a:t>9/24/2019</a:t>
            </a:fld>
            <a:endParaRPr lang="en-US"/>
          </a:p>
        </p:txBody>
      </p:sp>
      <p:sp>
        <p:nvSpPr>
          <p:cNvPr id="4" name="Slide Image Placeholder 3"/>
          <p:cNvSpPr>
            <a:spLocks noGrp="1" noRot="1" noChangeAspect="1"/>
          </p:cNvSpPr>
          <p:nvPr>
            <p:ph type="sldImg" idx="2"/>
          </p:nvPr>
        </p:nvSpPr>
        <p:spPr>
          <a:xfrm>
            <a:off x="2255838" y="1143000"/>
            <a:ext cx="23463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1BED8-36DF-497F-B818-C54708238175}" type="slidenum">
              <a:rPr lang="en-US" smtClean="0"/>
              <a:t>‹#›</a:t>
            </a:fld>
            <a:endParaRPr lang="en-US"/>
          </a:p>
        </p:txBody>
      </p:sp>
    </p:spTree>
    <p:extLst>
      <p:ext uri="{BB962C8B-B14F-4D97-AF65-F5344CB8AC3E}">
        <p14:creationId xmlns:p14="http://schemas.microsoft.com/office/powerpoint/2010/main" val="1914109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55838" y="1143000"/>
            <a:ext cx="2346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E1BED8-36DF-497F-B818-C54708238175}" type="slidenum">
              <a:rPr lang="en-US" smtClean="0"/>
              <a:t>1</a:t>
            </a:fld>
            <a:endParaRPr lang="en-US"/>
          </a:p>
        </p:txBody>
      </p:sp>
    </p:spTree>
    <p:extLst>
      <p:ext uri="{BB962C8B-B14F-4D97-AF65-F5344CB8AC3E}">
        <p14:creationId xmlns:p14="http://schemas.microsoft.com/office/powerpoint/2010/main" val="12206613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2925" y="1558838"/>
            <a:ext cx="6153150" cy="3316111"/>
          </a:xfrm>
        </p:spPr>
        <p:txBody>
          <a:bodyPr anchor="b"/>
          <a:lstStyle>
            <a:lvl1pPr algn="ctr">
              <a:defRPr sz="4750"/>
            </a:lvl1pPr>
          </a:lstStyle>
          <a:p>
            <a:r>
              <a:rPr lang="en-US" smtClean="0"/>
              <a:t>Click to edit Master title style</a:t>
            </a:r>
            <a:endParaRPr lang="en-US" dirty="0"/>
          </a:p>
        </p:txBody>
      </p:sp>
      <p:sp>
        <p:nvSpPr>
          <p:cNvPr id="3" name="Subtitle 2"/>
          <p:cNvSpPr>
            <a:spLocks noGrp="1"/>
          </p:cNvSpPr>
          <p:nvPr>
            <p:ph type="subTitle" idx="1"/>
          </p:nvPr>
        </p:nvSpPr>
        <p:spPr>
          <a:xfrm>
            <a:off x="904875" y="5002832"/>
            <a:ext cx="5429250" cy="2299668"/>
          </a:xfrm>
        </p:spPr>
        <p:txBody>
          <a:bodyPr/>
          <a:lstStyle>
            <a:lvl1pPr marL="0" indent="0" algn="ctr">
              <a:buNone/>
              <a:defRPr sz="1900"/>
            </a:lvl1pPr>
            <a:lvl2pPr marL="361968" indent="0" algn="ctr">
              <a:buNone/>
              <a:defRPr sz="1583"/>
            </a:lvl2pPr>
            <a:lvl3pPr marL="723936" indent="0" algn="ctr">
              <a:buNone/>
              <a:defRPr sz="1425"/>
            </a:lvl3pPr>
            <a:lvl4pPr marL="1085905" indent="0" algn="ctr">
              <a:buNone/>
              <a:defRPr sz="1267"/>
            </a:lvl4pPr>
            <a:lvl5pPr marL="1447873" indent="0" algn="ctr">
              <a:buNone/>
              <a:defRPr sz="1267"/>
            </a:lvl5pPr>
            <a:lvl6pPr marL="1809840" indent="0" algn="ctr">
              <a:buNone/>
              <a:defRPr sz="1267"/>
            </a:lvl6pPr>
            <a:lvl7pPr marL="2171809" indent="0" algn="ctr">
              <a:buNone/>
              <a:defRPr sz="1267"/>
            </a:lvl7pPr>
            <a:lvl8pPr marL="2533777" indent="0" algn="ctr">
              <a:buNone/>
              <a:defRPr sz="1267"/>
            </a:lvl8pPr>
            <a:lvl9pPr marL="2895745" indent="0" algn="ctr">
              <a:buNone/>
              <a:defRPr sz="1267"/>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48100" y="128323"/>
            <a:ext cx="3240832" cy="402707"/>
          </a:xfrm>
          <a:prstGeom prst="rect">
            <a:avLst/>
          </a:prstGeom>
        </p:spPr>
      </p:pic>
    </p:spTree>
    <p:extLst>
      <p:ext uri="{BB962C8B-B14F-4D97-AF65-F5344CB8AC3E}">
        <p14:creationId xmlns:p14="http://schemas.microsoft.com/office/powerpoint/2010/main" val="40135097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90248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80410" y="507119"/>
            <a:ext cx="1560909" cy="807199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97681" y="507119"/>
            <a:ext cx="4592241" cy="807199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257130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4237781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3911" y="2374639"/>
            <a:ext cx="6243638" cy="3962136"/>
          </a:xfrm>
        </p:spPr>
        <p:txBody>
          <a:bodyPr anchor="b"/>
          <a:lstStyle>
            <a:lvl1pPr>
              <a:defRPr sz="4750"/>
            </a:lvl1pPr>
          </a:lstStyle>
          <a:p>
            <a:r>
              <a:rPr lang="en-US" smtClean="0"/>
              <a:t>Click to edit Master title style</a:t>
            </a:r>
            <a:endParaRPr lang="en-US" dirty="0"/>
          </a:p>
        </p:txBody>
      </p:sp>
      <p:sp>
        <p:nvSpPr>
          <p:cNvPr id="3" name="Text Placeholder 2"/>
          <p:cNvSpPr>
            <a:spLocks noGrp="1"/>
          </p:cNvSpPr>
          <p:nvPr>
            <p:ph type="body" idx="1"/>
          </p:nvPr>
        </p:nvSpPr>
        <p:spPr>
          <a:xfrm>
            <a:off x="493911" y="6374257"/>
            <a:ext cx="6243638" cy="2083593"/>
          </a:xfrm>
        </p:spPr>
        <p:txBody>
          <a:bodyPr/>
          <a:lstStyle>
            <a:lvl1pPr marL="0" indent="0">
              <a:buNone/>
              <a:defRPr sz="1900">
                <a:solidFill>
                  <a:schemeClr val="tx1"/>
                </a:solidFill>
              </a:defRPr>
            </a:lvl1pPr>
            <a:lvl2pPr marL="361968" indent="0">
              <a:buNone/>
              <a:defRPr sz="1583">
                <a:solidFill>
                  <a:schemeClr val="tx1">
                    <a:tint val="75000"/>
                  </a:schemeClr>
                </a:solidFill>
              </a:defRPr>
            </a:lvl2pPr>
            <a:lvl3pPr marL="723936" indent="0">
              <a:buNone/>
              <a:defRPr sz="1425">
                <a:solidFill>
                  <a:schemeClr val="tx1">
                    <a:tint val="75000"/>
                  </a:schemeClr>
                </a:solidFill>
              </a:defRPr>
            </a:lvl3pPr>
            <a:lvl4pPr marL="1085905" indent="0">
              <a:buNone/>
              <a:defRPr sz="1267">
                <a:solidFill>
                  <a:schemeClr val="tx1">
                    <a:tint val="75000"/>
                  </a:schemeClr>
                </a:solidFill>
              </a:defRPr>
            </a:lvl4pPr>
            <a:lvl5pPr marL="1447873" indent="0">
              <a:buNone/>
              <a:defRPr sz="1267">
                <a:solidFill>
                  <a:schemeClr val="tx1">
                    <a:tint val="75000"/>
                  </a:schemeClr>
                </a:solidFill>
              </a:defRPr>
            </a:lvl5pPr>
            <a:lvl6pPr marL="1809840" indent="0">
              <a:buNone/>
              <a:defRPr sz="1267">
                <a:solidFill>
                  <a:schemeClr val="tx1">
                    <a:tint val="75000"/>
                  </a:schemeClr>
                </a:solidFill>
              </a:defRPr>
            </a:lvl6pPr>
            <a:lvl7pPr marL="2171809" indent="0">
              <a:buNone/>
              <a:defRPr sz="1267">
                <a:solidFill>
                  <a:schemeClr val="tx1">
                    <a:tint val="75000"/>
                  </a:schemeClr>
                </a:solidFill>
              </a:defRPr>
            </a:lvl7pPr>
            <a:lvl8pPr marL="2533777" indent="0">
              <a:buNone/>
              <a:defRPr sz="1267">
                <a:solidFill>
                  <a:schemeClr val="tx1">
                    <a:tint val="75000"/>
                  </a:schemeClr>
                </a:solidFill>
              </a:defRPr>
            </a:lvl8pPr>
            <a:lvl9pPr marL="2895745" indent="0">
              <a:buNone/>
              <a:defRPr sz="126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01332-D521-4313-BC99-EB8D2B3E177B}"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873869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97682" y="2535591"/>
            <a:ext cx="3076575" cy="6043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664745" y="2535591"/>
            <a:ext cx="3076575" cy="6043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01332-D521-4313-BC99-EB8D2B3E177B}"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3015201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8624" y="507120"/>
            <a:ext cx="6243638" cy="18410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98626" y="2334950"/>
            <a:ext cx="3062436" cy="1144322"/>
          </a:xfrm>
        </p:spPr>
        <p:txBody>
          <a:bodyPr anchor="b"/>
          <a:lstStyle>
            <a:lvl1pPr marL="0" indent="0">
              <a:buNone/>
              <a:defRPr sz="1900" b="1"/>
            </a:lvl1pPr>
            <a:lvl2pPr marL="361968" indent="0">
              <a:buNone/>
              <a:defRPr sz="1583" b="1"/>
            </a:lvl2pPr>
            <a:lvl3pPr marL="723936" indent="0">
              <a:buNone/>
              <a:defRPr sz="1425" b="1"/>
            </a:lvl3pPr>
            <a:lvl4pPr marL="1085905" indent="0">
              <a:buNone/>
              <a:defRPr sz="1267" b="1"/>
            </a:lvl4pPr>
            <a:lvl5pPr marL="1447873" indent="0">
              <a:buNone/>
              <a:defRPr sz="1267" b="1"/>
            </a:lvl5pPr>
            <a:lvl6pPr marL="1809840" indent="0">
              <a:buNone/>
              <a:defRPr sz="1267" b="1"/>
            </a:lvl6pPr>
            <a:lvl7pPr marL="2171809" indent="0">
              <a:buNone/>
              <a:defRPr sz="1267" b="1"/>
            </a:lvl7pPr>
            <a:lvl8pPr marL="2533777" indent="0">
              <a:buNone/>
              <a:defRPr sz="1267" b="1"/>
            </a:lvl8pPr>
            <a:lvl9pPr marL="2895745" indent="0">
              <a:buNone/>
              <a:defRPr sz="1267" b="1"/>
            </a:lvl9pPr>
          </a:lstStyle>
          <a:p>
            <a:pPr lvl="0"/>
            <a:r>
              <a:rPr lang="en-US" smtClean="0"/>
              <a:t>Click to edit Master text styles</a:t>
            </a:r>
          </a:p>
        </p:txBody>
      </p:sp>
      <p:sp>
        <p:nvSpPr>
          <p:cNvPr id="4" name="Content Placeholder 3"/>
          <p:cNvSpPr>
            <a:spLocks noGrp="1"/>
          </p:cNvSpPr>
          <p:nvPr>
            <p:ph sz="half" idx="2"/>
          </p:nvPr>
        </p:nvSpPr>
        <p:spPr>
          <a:xfrm>
            <a:off x="498626" y="3479272"/>
            <a:ext cx="3062436" cy="5117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664744" y="2334950"/>
            <a:ext cx="3077518" cy="1144322"/>
          </a:xfrm>
        </p:spPr>
        <p:txBody>
          <a:bodyPr anchor="b"/>
          <a:lstStyle>
            <a:lvl1pPr marL="0" indent="0">
              <a:buNone/>
              <a:defRPr sz="1900" b="1"/>
            </a:lvl1pPr>
            <a:lvl2pPr marL="361968" indent="0">
              <a:buNone/>
              <a:defRPr sz="1583" b="1"/>
            </a:lvl2pPr>
            <a:lvl3pPr marL="723936" indent="0">
              <a:buNone/>
              <a:defRPr sz="1425" b="1"/>
            </a:lvl3pPr>
            <a:lvl4pPr marL="1085905" indent="0">
              <a:buNone/>
              <a:defRPr sz="1267" b="1"/>
            </a:lvl4pPr>
            <a:lvl5pPr marL="1447873" indent="0">
              <a:buNone/>
              <a:defRPr sz="1267" b="1"/>
            </a:lvl5pPr>
            <a:lvl6pPr marL="1809840" indent="0">
              <a:buNone/>
              <a:defRPr sz="1267" b="1"/>
            </a:lvl6pPr>
            <a:lvl7pPr marL="2171809" indent="0">
              <a:buNone/>
              <a:defRPr sz="1267" b="1"/>
            </a:lvl7pPr>
            <a:lvl8pPr marL="2533777" indent="0">
              <a:buNone/>
              <a:defRPr sz="1267" b="1"/>
            </a:lvl8pPr>
            <a:lvl9pPr marL="2895745" indent="0">
              <a:buNone/>
              <a:defRPr sz="1267" b="1"/>
            </a:lvl9pPr>
          </a:lstStyle>
          <a:p>
            <a:pPr lvl="0"/>
            <a:r>
              <a:rPr lang="en-US" smtClean="0"/>
              <a:t>Click to edit Master text styles</a:t>
            </a:r>
          </a:p>
        </p:txBody>
      </p:sp>
      <p:sp>
        <p:nvSpPr>
          <p:cNvPr id="6" name="Content Placeholder 5"/>
          <p:cNvSpPr>
            <a:spLocks noGrp="1"/>
          </p:cNvSpPr>
          <p:nvPr>
            <p:ph sz="quarter" idx="4"/>
          </p:nvPr>
        </p:nvSpPr>
        <p:spPr>
          <a:xfrm>
            <a:off x="3664744" y="3479272"/>
            <a:ext cx="3077518" cy="5117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01332-D521-4313-BC99-EB8D2B3E177B}" type="datetimeFigureOut">
              <a:rPr lang="en-US" smtClean="0"/>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56955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01332-D521-4313-BC99-EB8D2B3E177B}" type="datetimeFigureOut">
              <a:rPr lang="en-US" smtClean="0"/>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90246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01332-D521-4313-BC99-EB8D2B3E177B}" type="datetimeFigureOut">
              <a:rPr lang="en-US" smtClean="0"/>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77291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8624" y="635000"/>
            <a:ext cx="2334766" cy="2222500"/>
          </a:xfrm>
        </p:spPr>
        <p:txBody>
          <a:bodyPr anchor="b"/>
          <a:lstStyle>
            <a:lvl1pPr>
              <a:defRPr sz="2533"/>
            </a:lvl1pPr>
          </a:lstStyle>
          <a:p>
            <a:r>
              <a:rPr lang="en-US" smtClean="0"/>
              <a:t>Click to edit Master title style</a:t>
            </a:r>
            <a:endParaRPr lang="en-US" dirty="0"/>
          </a:p>
        </p:txBody>
      </p:sp>
      <p:sp>
        <p:nvSpPr>
          <p:cNvPr id="3" name="Content Placeholder 2"/>
          <p:cNvSpPr>
            <a:spLocks noGrp="1"/>
          </p:cNvSpPr>
          <p:nvPr>
            <p:ph idx="1"/>
          </p:nvPr>
        </p:nvSpPr>
        <p:spPr>
          <a:xfrm>
            <a:off x="3077518" y="1371426"/>
            <a:ext cx="3664744" cy="6768924"/>
          </a:xfrm>
        </p:spPr>
        <p:txBody>
          <a:bodyPr/>
          <a:lstStyle>
            <a:lvl1pPr>
              <a:defRPr sz="2533"/>
            </a:lvl1pPr>
            <a:lvl2pPr>
              <a:defRPr sz="2217"/>
            </a:lvl2pPr>
            <a:lvl3pPr>
              <a:defRPr sz="1900"/>
            </a:lvl3pPr>
            <a:lvl4pPr>
              <a:defRPr sz="1583"/>
            </a:lvl4pPr>
            <a:lvl5pPr>
              <a:defRPr sz="1583"/>
            </a:lvl5pPr>
            <a:lvl6pPr>
              <a:defRPr sz="1583"/>
            </a:lvl6pPr>
            <a:lvl7pPr>
              <a:defRPr sz="1583"/>
            </a:lvl7pPr>
            <a:lvl8pPr>
              <a:defRPr sz="1583"/>
            </a:lvl8pPr>
            <a:lvl9pPr>
              <a:defRPr sz="158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98624" y="2857501"/>
            <a:ext cx="2334766" cy="5293872"/>
          </a:xfrm>
        </p:spPr>
        <p:txBody>
          <a:bodyPr/>
          <a:lstStyle>
            <a:lvl1pPr marL="0" indent="0">
              <a:buNone/>
              <a:defRPr sz="1267"/>
            </a:lvl1pPr>
            <a:lvl2pPr marL="361968" indent="0">
              <a:buNone/>
              <a:defRPr sz="1108"/>
            </a:lvl2pPr>
            <a:lvl3pPr marL="723936" indent="0">
              <a:buNone/>
              <a:defRPr sz="950"/>
            </a:lvl3pPr>
            <a:lvl4pPr marL="1085905" indent="0">
              <a:buNone/>
              <a:defRPr sz="792"/>
            </a:lvl4pPr>
            <a:lvl5pPr marL="1447873" indent="0">
              <a:buNone/>
              <a:defRPr sz="792"/>
            </a:lvl5pPr>
            <a:lvl6pPr marL="1809840" indent="0">
              <a:buNone/>
              <a:defRPr sz="792"/>
            </a:lvl6pPr>
            <a:lvl7pPr marL="2171809" indent="0">
              <a:buNone/>
              <a:defRPr sz="792"/>
            </a:lvl7pPr>
            <a:lvl8pPr marL="2533777" indent="0">
              <a:buNone/>
              <a:defRPr sz="792"/>
            </a:lvl8pPr>
            <a:lvl9pPr marL="2895745" indent="0">
              <a:buNone/>
              <a:defRPr sz="79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01332-D521-4313-BC99-EB8D2B3E177B}"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41092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8624" y="635000"/>
            <a:ext cx="2334766" cy="2222500"/>
          </a:xfrm>
        </p:spPr>
        <p:txBody>
          <a:bodyPr anchor="b"/>
          <a:lstStyle>
            <a:lvl1pPr>
              <a:defRPr sz="2533"/>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077518" y="1371426"/>
            <a:ext cx="3664744" cy="6768924"/>
          </a:xfrm>
        </p:spPr>
        <p:txBody>
          <a:bodyPr anchor="t"/>
          <a:lstStyle>
            <a:lvl1pPr marL="0" indent="0">
              <a:buNone/>
              <a:defRPr sz="2533"/>
            </a:lvl1pPr>
            <a:lvl2pPr marL="361968" indent="0">
              <a:buNone/>
              <a:defRPr sz="2217"/>
            </a:lvl2pPr>
            <a:lvl3pPr marL="723936" indent="0">
              <a:buNone/>
              <a:defRPr sz="1900"/>
            </a:lvl3pPr>
            <a:lvl4pPr marL="1085905" indent="0">
              <a:buNone/>
              <a:defRPr sz="1583"/>
            </a:lvl4pPr>
            <a:lvl5pPr marL="1447873" indent="0">
              <a:buNone/>
              <a:defRPr sz="1583"/>
            </a:lvl5pPr>
            <a:lvl6pPr marL="1809840" indent="0">
              <a:buNone/>
              <a:defRPr sz="1583"/>
            </a:lvl6pPr>
            <a:lvl7pPr marL="2171809" indent="0">
              <a:buNone/>
              <a:defRPr sz="1583"/>
            </a:lvl7pPr>
            <a:lvl8pPr marL="2533777" indent="0">
              <a:buNone/>
              <a:defRPr sz="1583"/>
            </a:lvl8pPr>
            <a:lvl9pPr marL="2895745" indent="0">
              <a:buNone/>
              <a:defRPr sz="1583"/>
            </a:lvl9pPr>
          </a:lstStyle>
          <a:p>
            <a:r>
              <a:rPr lang="en-US" smtClean="0"/>
              <a:t>Click icon to add picture</a:t>
            </a:r>
            <a:endParaRPr lang="en-US" dirty="0"/>
          </a:p>
        </p:txBody>
      </p:sp>
      <p:sp>
        <p:nvSpPr>
          <p:cNvPr id="4" name="Text Placeholder 3"/>
          <p:cNvSpPr>
            <a:spLocks noGrp="1"/>
          </p:cNvSpPr>
          <p:nvPr>
            <p:ph type="body" sz="half" idx="2"/>
          </p:nvPr>
        </p:nvSpPr>
        <p:spPr>
          <a:xfrm>
            <a:off x="498624" y="2857501"/>
            <a:ext cx="2334766" cy="5293872"/>
          </a:xfrm>
        </p:spPr>
        <p:txBody>
          <a:bodyPr/>
          <a:lstStyle>
            <a:lvl1pPr marL="0" indent="0">
              <a:buNone/>
              <a:defRPr sz="1267"/>
            </a:lvl1pPr>
            <a:lvl2pPr marL="361968" indent="0">
              <a:buNone/>
              <a:defRPr sz="1108"/>
            </a:lvl2pPr>
            <a:lvl3pPr marL="723936" indent="0">
              <a:buNone/>
              <a:defRPr sz="950"/>
            </a:lvl3pPr>
            <a:lvl4pPr marL="1085905" indent="0">
              <a:buNone/>
              <a:defRPr sz="792"/>
            </a:lvl4pPr>
            <a:lvl5pPr marL="1447873" indent="0">
              <a:buNone/>
              <a:defRPr sz="792"/>
            </a:lvl5pPr>
            <a:lvl6pPr marL="1809840" indent="0">
              <a:buNone/>
              <a:defRPr sz="792"/>
            </a:lvl6pPr>
            <a:lvl7pPr marL="2171809" indent="0">
              <a:buNone/>
              <a:defRPr sz="792"/>
            </a:lvl7pPr>
            <a:lvl8pPr marL="2533777" indent="0">
              <a:buNone/>
              <a:defRPr sz="792"/>
            </a:lvl8pPr>
            <a:lvl9pPr marL="2895745" indent="0">
              <a:buNone/>
              <a:defRPr sz="79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01332-D521-4313-BC99-EB8D2B3E177B}"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4214653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682" y="507120"/>
            <a:ext cx="6243638" cy="184106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97682" y="2535591"/>
            <a:ext cx="6243638" cy="60435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97682" y="8828266"/>
            <a:ext cx="1628775" cy="507118"/>
          </a:xfrm>
          <a:prstGeom prst="rect">
            <a:avLst/>
          </a:prstGeom>
        </p:spPr>
        <p:txBody>
          <a:bodyPr vert="horz" lIns="91440" tIns="45720" rIns="91440" bIns="45720" rtlCol="0" anchor="ctr"/>
          <a:lstStyle>
            <a:lvl1pPr algn="l">
              <a:defRPr sz="950">
                <a:solidFill>
                  <a:schemeClr val="tx1">
                    <a:tint val="75000"/>
                  </a:schemeClr>
                </a:solidFill>
              </a:defRPr>
            </a:lvl1pPr>
          </a:lstStyle>
          <a:p>
            <a:fld id="{A1901332-D521-4313-BC99-EB8D2B3E177B}" type="datetimeFigureOut">
              <a:rPr lang="en-US" smtClean="0"/>
              <a:t>9/24/2019</a:t>
            </a:fld>
            <a:endParaRPr lang="en-US"/>
          </a:p>
        </p:txBody>
      </p:sp>
      <p:sp>
        <p:nvSpPr>
          <p:cNvPr id="5" name="Footer Placeholder 4"/>
          <p:cNvSpPr>
            <a:spLocks noGrp="1"/>
          </p:cNvSpPr>
          <p:nvPr>
            <p:ph type="ftr" sz="quarter" idx="3"/>
          </p:nvPr>
        </p:nvSpPr>
        <p:spPr>
          <a:xfrm>
            <a:off x="2397919" y="8828266"/>
            <a:ext cx="2443163" cy="507118"/>
          </a:xfrm>
          <a:prstGeom prst="rect">
            <a:avLst/>
          </a:prstGeom>
        </p:spPr>
        <p:txBody>
          <a:bodyPr vert="horz" lIns="91440" tIns="45720" rIns="91440" bIns="45720" rtlCol="0" anchor="ctr"/>
          <a:lstStyle>
            <a:lvl1pPr algn="ctr">
              <a:defRPr sz="9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545" y="8828266"/>
            <a:ext cx="1628775" cy="507118"/>
          </a:xfrm>
          <a:prstGeom prst="rect">
            <a:avLst/>
          </a:prstGeom>
        </p:spPr>
        <p:txBody>
          <a:bodyPr vert="horz" lIns="91440" tIns="45720" rIns="91440" bIns="45720" rtlCol="0" anchor="ctr"/>
          <a:lstStyle>
            <a:lvl1pPr algn="r">
              <a:defRPr sz="950">
                <a:solidFill>
                  <a:schemeClr val="tx1">
                    <a:tint val="75000"/>
                  </a:schemeClr>
                </a:solidFill>
              </a:defRPr>
            </a:lvl1pPr>
          </a:lstStyle>
          <a:p>
            <a:fld id="{62358E64-DDBC-4FD5-9C11-B2ABD5511A97}" type="slidenum">
              <a:rPr lang="en-US" smtClean="0"/>
              <a:t>‹#›</a:t>
            </a:fld>
            <a:endParaRPr lang="en-US"/>
          </a:p>
        </p:txBody>
      </p:sp>
      <p:sp>
        <p:nvSpPr>
          <p:cNvPr id="7" name="Rectangle 6"/>
          <p:cNvSpPr/>
          <p:nvPr userDrawn="1"/>
        </p:nvSpPr>
        <p:spPr>
          <a:xfrm>
            <a:off x="2" y="9124123"/>
            <a:ext cx="7238999" cy="400878"/>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path path="circle">
              <a:fillToRect l="100000" b="100000"/>
            </a:path>
            <a:tileRect t="-100000" r="-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r>
              <a:rPr lang="en-US" sz="1800" dirty="0" smtClean="0"/>
              <a:t>Credence Research, Inc. 2019</a:t>
            </a:r>
            <a:endParaRPr lang="en-US" sz="1800" dirty="0"/>
          </a:p>
        </p:txBody>
      </p:sp>
    </p:spTree>
    <p:extLst>
      <p:ext uri="{BB962C8B-B14F-4D97-AF65-F5344CB8AC3E}">
        <p14:creationId xmlns:p14="http://schemas.microsoft.com/office/powerpoint/2010/main" val="39836869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723936" rtl="0" eaLnBrk="1" latinLnBrk="0" hangingPunct="1">
        <a:lnSpc>
          <a:spcPct val="90000"/>
        </a:lnSpc>
        <a:spcBef>
          <a:spcPct val="0"/>
        </a:spcBef>
        <a:buNone/>
        <a:defRPr sz="3483" kern="1200">
          <a:solidFill>
            <a:schemeClr val="tx1"/>
          </a:solidFill>
          <a:latin typeface="+mj-lt"/>
          <a:ea typeface="+mj-ea"/>
          <a:cs typeface="+mj-cs"/>
        </a:defRPr>
      </a:lvl1pPr>
    </p:titleStyle>
    <p:bodyStyle>
      <a:lvl1pPr marL="180984" indent="-180984" algn="l" defTabSz="723936" rtl="0" eaLnBrk="1" latinLnBrk="0" hangingPunct="1">
        <a:lnSpc>
          <a:spcPct val="90000"/>
        </a:lnSpc>
        <a:spcBef>
          <a:spcPts val="792"/>
        </a:spcBef>
        <a:buFont typeface="Arial" panose="020B0604020202020204" pitchFamily="34" charset="0"/>
        <a:buChar char="•"/>
        <a:defRPr sz="2217" kern="1200">
          <a:solidFill>
            <a:schemeClr val="tx1"/>
          </a:solidFill>
          <a:latin typeface="+mn-lt"/>
          <a:ea typeface="+mn-ea"/>
          <a:cs typeface="+mn-cs"/>
        </a:defRPr>
      </a:lvl1pPr>
      <a:lvl2pPr marL="542952" indent="-180984" algn="l" defTabSz="723936" rtl="0" eaLnBrk="1" latinLnBrk="0" hangingPunct="1">
        <a:lnSpc>
          <a:spcPct val="90000"/>
        </a:lnSpc>
        <a:spcBef>
          <a:spcPts val="396"/>
        </a:spcBef>
        <a:buFont typeface="Arial" panose="020B0604020202020204" pitchFamily="34" charset="0"/>
        <a:buChar char="•"/>
        <a:defRPr sz="1900" kern="1200">
          <a:solidFill>
            <a:schemeClr val="tx1"/>
          </a:solidFill>
          <a:latin typeface="+mn-lt"/>
          <a:ea typeface="+mn-ea"/>
          <a:cs typeface="+mn-cs"/>
        </a:defRPr>
      </a:lvl2pPr>
      <a:lvl3pPr marL="904921" indent="-180984" algn="l" defTabSz="723936" rtl="0" eaLnBrk="1" latinLnBrk="0" hangingPunct="1">
        <a:lnSpc>
          <a:spcPct val="90000"/>
        </a:lnSpc>
        <a:spcBef>
          <a:spcPts val="396"/>
        </a:spcBef>
        <a:buFont typeface="Arial" panose="020B0604020202020204" pitchFamily="34" charset="0"/>
        <a:buChar char="•"/>
        <a:defRPr sz="1583" kern="1200">
          <a:solidFill>
            <a:schemeClr val="tx1"/>
          </a:solidFill>
          <a:latin typeface="+mn-lt"/>
          <a:ea typeface="+mn-ea"/>
          <a:cs typeface="+mn-cs"/>
        </a:defRPr>
      </a:lvl3pPr>
      <a:lvl4pPr marL="1266888"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4pPr>
      <a:lvl5pPr marL="1628857"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5pPr>
      <a:lvl6pPr marL="1990825"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6pPr>
      <a:lvl7pPr marL="2352793"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7pPr>
      <a:lvl8pPr marL="2714761"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8pPr>
      <a:lvl9pPr marL="3076729"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9pPr>
    </p:bodyStyle>
    <p:otherStyle>
      <a:defPPr>
        <a:defRPr lang="en-US"/>
      </a:defPPr>
      <a:lvl1pPr marL="0" algn="l" defTabSz="723936" rtl="0" eaLnBrk="1" latinLnBrk="0" hangingPunct="1">
        <a:defRPr sz="1425" kern="1200">
          <a:solidFill>
            <a:schemeClr val="tx1"/>
          </a:solidFill>
          <a:latin typeface="+mn-lt"/>
          <a:ea typeface="+mn-ea"/>
          <a:cs typeface="+mn-cs"/>
        </a:defRPr>
      </a:lvl1pPr>
      <a:lvl2pPr marL="361968" algn="l" defTabSz="723936" rtl="0" eaLnBrk="1" latinLnBrk="0" hangingPunct="1">
        <a:defRPr sz="1425" kern="1200">
          <a:solidFill>
            <a:schemeClr val="tx1"/>
          </a:solidFill>
          <a:latin typeface="+mn-lt"/>
          <a:ea typeface="+mn-ea"/>
          <a:cs typeface="+mn-cs"/>
        </a:defRPr>
      </a:lvl2pPr>
      <a:lvl3pPr marL="723936" algn="l" defTabSz="723936" rtl="0" eaLnBrk="1" latinLnBrk="0" hangingPunct="1">
        <a:defRPr sz="1425" kern="1200">
          <a:solidFill>
            <a:schemeClr val="tx1"/>
          </a:solidFill>
          <a:latin typeface="+mn-lt"/>
          <a:ea typeface="+mn-ea"/>
          <a:cs typeface="+mn-cs"/>
        </a:defRPr>
      </a:lvl3pPr>
      <a:lvl4pPr marL="1085905" algn="l" defTabSz="723936" rtl="0" eaLnBrk="1" latinLnBrk="0" hangingPunct="1">
        <a:defRPr sz="1425" kern="1200">
          <a:solidFill>
            <a:schemeClr val="tx1"/>
          </a:solidFill>
          <a:latin typeface="+mn-lt"/>
          <a:ea typeface="+mn-ea"/>
          <a:cs typeface="+mn-cs"/>
        </a:defRPr>
      </a:lvl4pPr>
      <a:lvl5pPr marL="1447873" algn="l" defTabSz="723936" rtl="0" eaLnBrk="1" latinLnBrk="0" hangingPunct="1">
        <a:defRPr sz="1425" kern="1200">
          <a:solidFill>
            <a:schemeClr val="tx1"/>
          </a:solidFill>
          <a:latin typeface="+mn-lt"/>
          <a:ea typeface="+mn-ea"/>
          <a:cs typeface="+mn-cs"/>
        </a:defRPr>
      </a:lvl5pPr>
      <a:lvl6pPr marL="1809840" algn="l" defTabSz="723936" rtl="0" eaLnBrk="1" latinLnBrk="0" hangingPunct="1">
        <a:defRPr sz="1425" kern="1200">
          <a:solidFill>
            <a:schemeClr val="tx1"/>
          </a:solidFill>
          <a:latin typeface="+mn-lt"/>
          <a:ea typeface="+mn-ea"/>
          <a:cs typeface="+mn-cs"/>
        </a:defRPr>
      </a:lvl6pPr>
      <a:lvl7pPr marL="2171809" algn="l" defTabSz="723936" rtl="0" eaLnBrk="1" latinLnBrk="0" hangingPunct="1">
        <a:defRPr sz="1425" kern="1200">
          <a:solidFill>
            <a:schemeClr val="tx1"/>
          </a:solidFill>
          <a:latin typeface="+mn-lt"/>
          <a:ea typeface="+mn-ea"/>
          <a:cs typeface="+mn-cs"/>
        </a:defRPr>
      </a:lvl7pPr>
      <a:lvl8pPr marL="2533777" algn="l" defTabSz="723936" rtl="0" eaLnBrk="1" latinLnBrk="0" hangingPunct="1">
        <a:defRPr sz="1425" kern="1200">
          <a:solidFill>
            <a:schemeClr val="tx1"/>
          </a:solidFill>
          <a:latin typeface="+mn-lt"/>
          <a:ea typeface="+mn-ea"/>
          <a:cs typeface="+mn-cs"/>
        </a:defRPr>
      </a:lvl8pPr>
      <a:lvl9pPr marL="2895745" algn="l" defTabSz="723936" rtl="0" eaLnBrk="1" latinLnBrk="0" hangingPunct="1">
        <a:defRPr sz="14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p:cNvSpPr/>
          <p:nvPr/>
        </p:nvSpPr>
        <p:spPr>
          <a:xfrm>
            <a:off x="3790950" y="0"/>
            <a:ext cx="3317032" cy="588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070" y="419201"/>
            <a:ext cx="4450912" cy="553072"/>
          </a:xfrm>
          <a:prstGeom prst="rect">
            <a:avLst/>
          </a:prstGeom>
        </p:spPr>
      </p:pic>
      <p:grpSp>
        <p:nvGrpSpPr>
          <p:cNvPr id="34" name="Group 33"/>
          <p:cNvGrpSpPr/>
          <p:nvPr/>
        </p:nvGrpSpPr>
        <p:grpSpPr>
          <a:xfrm>
            <a:off x="-513260" y="1094169"/>
            <a:ext cx="7916150" cy="6544811"/>
            <a:chOff x="-5961052" y="1923247"/>
            <a:chExt cx="5859403" cy="6115006"/>
          </a:xfrm>
        </p:grpSpPr>
        <p:sp>
          <p:nvSpPr>
            <p:cNvPr id="31" name="Flowchart: Sort 30"/>
            <p:cNvSpPr/>
            <p:nvPr/>
          </p:nvSpPr>
          <p:spPr>
            <a:xfrm rot="14559737">
              <a:off x="-4254408" y="1529921"/>
              <a:ext cx="2788805" cy="5516712"/>
            </a:xfrm>
            <a:prstGeom prst="flowChartSort">
              <a:avLst/>
            </a:prstGeom>
            <a:solidFill>
              <a:srgbClr val="00B0F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2" name="Flowchart: Sort 31"/>
            <p:cNvSpPr/>
            <p:nvPr/>
          </p:nvSpPr>
          <p:spPr>
            <a:xfrm rot="18180936">
              <a:off x="-4444647" y="2273816"/>
              <a:ext cx="2378582" cy="5411391"/>
            </a:xfrm>
            <a:prstGeom prst="flowChartSort">
              <a:avLst/>
            </a:prstGeom>
            <a:solidFill>
              <a:schemeClr val="accent6">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Flowchart: Sort 32"/>
            <p:cNvSpPr/>
            <p:nvPr/>
          </p:nvSpPr>
          <p:spPr>
            <a:xfrm rot="1813652">
              <a:off x="-4613793" y="1923247"/>
              <a:ext cx="2232152" cy="6115006"/>
            </a:xfrm>
            <a:prstGeom prst="flowChartSor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4591" y="4106721"/>
            <a:ext cx="2544958" cy="2513504"/>
          </a:xfrm>
          <a:prstGeom prst="ellipse">
            <a:avLst/>
          </a:prstGeom>
          <a:ln w="38100">
            <a:solidFill>
              <a:schemeClr val="accent1">
                <a:lumMod val="50000"/>
              </a:schemeClr>
            </a:solidFill>
          </a:ln>
        </p:spPr>
      </p:pic>
      <p:pic>
        <p:nvPicPr>
          <p:cNvPr id="28" name="Picture 2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303" y="1749898"/>
            <a:ext cx="3012772" cy="2924160"/>
          </a:xfrm>
          <a:prstGeom prst="ellipse">
            <a:avLst/>
          </a:prstGeom>
          <a:ln w="38100">
            <a:solidFill>
              <a:schemeClr val="accent1">
                <a:lumMod val="50000"/>
              </a:schemeClr>
            </a:solidFill>
          </a:ln>
        </p:spPr>
      </p:pic>
      <p:pic>
        <p:nvPicPr>
          <p:cNvPr id="27" name="Picture 26"/>
          <p:cNvPicPr>
            <a:picLocks noChangeAspect="1"/>
          </p:cNvPicPr>
          <p:nvPr/>
        </p:nvPicPr>
        <p:blipFill rotWithShape="1">
          <a:blip r:embed="rId6" cstate="print">
            <a:extLst>
              <a:ext uri="{28A0092B-C50C-407E-A947-70E740481C1C}">
                <a14:useLocalDpi xmlns:a14="http://schemas.microsoft.com/office/drawing/2010/main" val="0"/>
              </a:ext>
            </a:extLst>
          </a:blip>
          <a:srcRect r="28878" b="9050"/>
          <a:stretch/>
        </p:blipFill>
        <p:spPr>
          <a:xfrm>
            <a:off x="2814533" y="2612771"/>
            <a:ext cx="2636104" cy="2435426"/>
          </a:xfrm>
          <a:prstGeom prst="ellipse">
            <a:avLst/>
          </a:prstGeom>
          <a:ln w="57150">
            <a:solidFill>
              <a:schemeClr val="accent1">
                <a:lumMod val="50000"/>
              </a:schemeClr>
            </a:solidFill>
          </a:ln>
        </p:spPr>
      </p:pic>
      <p:sp>
        <p:nvSpPr>
          <p:cNvPr id="30" name="Rectangle 29"/>
          <p:cNvSpPr/>
          <p:nvPr/>
        </p:nvSpPr>
        <p:spPr>
          <a:xfrm>
            <a:off x="1347264" y="7081599"/>
            <a:ext cx="5760719" cy="15811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1" dirty="0">
                <a:solidFill>
                  <a:schemeClr val="accent1">
                    <a:lumMod val="50000"/>
                  </a:schemeClr>
                </a:solidFill>
              </a:rPr>
              <a:t>Case Study: </a:t>
            </a:r>
            <a:r>
              <a:rPr lang="en-US" sz="2800" b="1" dirty="0" smtClean="0">
                <a:solidFill>
                  <a:schemeClr val="accent1">
                    <a:lumMod val="50000"/>
                  </a:schemeClr>
                </a:solidFill>
              </a:rPr>
              <a:t>Actinic Keratosis</a:t>
            </a:r>
            <a:endParaRPr lang="en-US" sz="2800" b="1" dirty="0">
              <a:solidFill>
                <a:schemeClr val="accent1">
                  <a:lumMod val="50000"/>
                </a:schemeClr>
              </a:solidFill>
            </a:endParaRPr>
          </a:p>
        </p:txBody>
      </p:sp>
      <p:grpSp>
        <p:nvGrpSpPr>
          <p:cNvPr id="38" name="Group 37"/>
          <p:cNvGrpSpPr/>
          <p:nvPr/>
        </p:nvGrpSpPr>
        <p:grpSpPr>
          <a:xfrm>
            <a:off x="179303" y="283554"/>
            <a:ext cx="2201731" cy="844226"/>
            <a:chOff x="179303" y="283554"/>
            <a:chExt cx="2201731" cy="844226"/>
          </a:xfrm>
        </p:grpSpPr>
        <p:grpSp>
          <p:nvGrpSpPr>
            <p:cNvPr id="36" name="Group 35"/>
            <p:cNvGrpSpPr/>
            <p:nvPr/>
          </p:nvGrpSpPr>
          <p:grpSpPr>
            <a:xfrm>
              <a:off x="179303" y="302604"/>
              <a:ext cx="1725481" cy="825176"/>
              <a:chOff x="1" y="133849"/>
              <a:chExt cx="2475509" cy="1110528"/>
            </a:xfrm>
          </p:grpSpPr>
          <p:pic>
            <p:nvPicPr>
              <p:cNvPr id="8" name="Picture 7" descr="back.png.42cccdec262b6c8322bb0dddf450f512.png"/>
              <p:cNvPicPr/>
              <p:nvPr/>
            </p:nvPicPr>
            <p:blipFill>
              <a:blip r:embed="rId7"/>
              <a:stretch>
                <a:fillRect/>
              </a:stretch>
            </p:blipFill>
            <p:spPr>
              <a:xfrm>
                <a:off x="1" y="147097"/>
                <a:ext cx="1097280" cy="1097280"/>
              </a:xfrm>
              <a:prstGeom prst="chevron">
                <a:avLst/>
              </a:prstGeom>
            </p:spPr>
          </p:pic>
          <p:pic>
            <p:nvPicPr>
              <p:cNvPr id="17" name="Picture 16" descr="back.png.42cccdec262b6c8322bb0dddf450f512.png"/>
              <p:cNvPicPr/>
              <p:nvPr/>
            </p:nvPicPr>
            <p:blipFill>
              <a:blip r:embed="rId7"/>
              <a:stretch>
                <a:fillRect/>
              </a:stretch>
            </p:blipFill>
            <p:spPr>
              <a:xfrm>
                <a:off x="689115" y="140473"/>
                <a:ext cx="1097280" cy="1097280"/>
              </a:xfrm>
              <a:prstGeom prst="chevron">
                <a:avLst/>
              </a:prstGeom>
            </p:spPr>
          </p:pic>
          <p:pic>
            <p:nvPicPr>
              <p:cNvPr id="18" name="Picture 17" descr="back.png.42cccdec262b6c8322bb0dddf450f512.png"/>
              <p:cNvPicPr/>
              <p:nvPr/>
            </p:nvPicPr>
            <p:blipFill>
              <a:blip r:embed="rId7"/>
              <a:stretch>
                <a:fillRect/>
              </a:stretch>
            </p:blipFill>
            <p:spPr>
              <a:xfrm>
                <a:off x="1378230" y="133849"/>
                <a:ext cx="1097280" cy="1097280"/>
              </a:xfrm>
              <a:prstGeom prst="chevron">
                <a:avLst/>
              </a:prstGeom>
            </p:spPr>
          </p:pic>
        </p:grpSp>
        <p:pic>
          <p:nvPicPr>
            <p:cNvPr id="37" name="Picture 36" descr="back.png.42cccdec262b6c8322bb0dddf450f512.png"/>
            <p:cNvPicPr/>
            <p:nvPr/>
          </p:nvPicPr>
          <p:blipFill>
            <a:blip r:embed="rId7"/>
            <a:stretch>
              <a:fillRect/>
            </a:stretch>
          </p:blipFill>
          <p:spPr>
            <a:xfrm>
              <a:off x="1616207" y="283554"/>
              <a:ext cx="764827" cy="815332"/>
            </a:xfrm>
            <a:prstGeom prst="chevron">
              <a:avLst/>
            </a:prstGeom>
          </p:spPr>
        </p:pic>
      </p:grpSp>
    </p:spTree>
    <p:extLst>
      <p:ext uri="{BB962C8B-B14F-4D97-AF65-F5344CB8AC3E}">
        <p14:creationId xmlns:p14="http://schemas.microsoft.com/office/powerpoint/2010/main" val="3126069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ectangle 4"/>
          <p:cNvSpPr/>
          <p:nvPr/>
        </p:nvSpPr>
        <p:spPr>
          <a:xfrm>
            <a:off x="209550" y="1447799"/>
            <a:ext cx="6800850" cy="3448051"/>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2" indent="-285752" algn="just">
              <a:buFont typeface="Arial" panose="020B0604020202020204" pitchFamily="34" charset="0"/>
              <a:buChar char="•"/>
            </a:pPr>
            <a:r>
              <a:rPr lang="en-US" sz="1500" dirty="0">
                <a:solidFill>
                  <a:schemeClr val="accent1">
                    <a:lumMod val="50000"/>
                  </a:schemeClr>
                </a:solidFill>
              </a:rPr>
              <a:t>To provide market size for global </a:t>
            </a:r>
            <a:r>
              <a:rPr lang="en-US" sz="1500" dirty="0" smtClean="0">
                <a:solidFill>
                  <a:schemeClr val="accent1">
                    <a:lumMod val="50000"/>
                  </a:schemeClr>
                </a:solidFill>
              </a:rPr>
              <a:t>actinic keratosis market </a:t>
            </a:r>
            <a:r>
              <a:rPr lang="en-US" sz="1500" dirty="0">
                <a:solidFill>
                  <a:schemeClr val="accent1">
                    <a:lumMod val="50000"/>
                  </a:schemeClr>
                </a:solidFill>
              </a:rPr>
              <a:t>from </a:t>
            </a:r>
            <a:r>
              <a:rPr lang="en-US" sz="1500" dirty="0" smtClean="0">
                <a:solidFill>
                  <a:schemeClr val="accent1">
                    <a:lumMod val="50000"/>
                  </a:schemeClr>
                </a:solidFill>
              </a:rPr>
              <a:t>2016 </a:t>
            </a:r>
            <a:r>
              <a:rPr lang="en-US" sz="1500" dirty="0">
                <a:solidFill>
                  <a:schemeClr val="accent1">
                    <a:lumMod val="50000"/>
                  </a:schemeClr>
                </a:solidFill>
              </a:rPr>
              <a:t>to 2018 (US$ </a:t>
            </a:r>
            <a:r>
              <a:rPr lang="en-US" sz="1500" dirty="0" err="1">
                <a:solidFill>
                  <a:schemeClr val="accent1">
                    <a:lumMod val="50000"/>
                  </a:schemeClr>
                </a:solidFill>
              </a:rPr>
              <a:t>Mn</a:t>
            </a:r>
            <a:r>
              <a:rPr lang="en-US" sz="1500" dirty="0">
                <a:solidFill>
                  <a:schemeClr val="accent1">
                    <a:lumMod val="50000"/>
                  </a:schemeClr>
                </a:solidFill>
              </a:rPr>
              <a: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forecast global </a:t>
            </a:r>
            <a:r>
              <a:rPr lang="en-US" sz="1500" dirty="0" smtClean="0">
                <a:solidFill>
                  <a:schemeClr val="accent1">
                    <a:lumMod val="50000"/>
                  </a:schemeClr>
                </a:solidFill>
              </a:rPr>
              <a:t>actinic keratosis </a:t>
            </a:r>
            <a:r>
              <a:rPr lang="en-US" sz="1500" dirty="0">
                <a:solidFill>
                  <a:schemeClr val="accent1">
                    <a:lumMod val="50000"/>
                  </a:schemeClr>
                </a:solidFill>
              </a:rPr>
              <a:t>market size from year </a:t>
            </a:r>
            <a:r>
              <a:rPr lang="en-US" sz="1500" dirty="0" smtClean="0">
                <a:solidFill>
                  <a:schemeClr val="accent1">
                    <a:lumMod val="50000"/>
                  </a:schemeClr>
                </a:solidFill>
              </a:rPr>
              <a:t>2019 </a:t>
            </a:r>
            <a:r>
              <a:rPr lang="en-US" sz="1500" dirty="0">
                <a:solidFill>
                  <a:schemeClr val="accent1">
                    <a:lumMod val="50000"/>
                  </a:schemeClr>
                </a:solidFill>
              </a:rPr>
              <a:t>to 2026 (US$ </a:t>
            </a:r>
            <a:r>
              <a:rPr lang="en-US" sz="1500" dirty="0" err="1">
                <a:solidFill>
                  <a:schemeClr val="accent1">
                    <a:lumMod val="50000"/>
                  </a:schemeClr>
                </a:solidFill>
              </a:rPr>
              <a:t>Mn</a:t>
            </a:r>
            <a:r>
              <a:rPr lang="en-US" sz="1500" dirty="0">
                <a:solidFill>
                  <a:schemeClr val="accent1">
                    <a:lumMod val="50000"/>
                  </a:schemeClr>
                </a:solidFill>
              </a:rPr>
              <a: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provide above mentioned data for market segments such as </a:t>
            </a:r>
            <a:r>
              <a:rPr lang="en-US" sz="1500" dirty="0" smtClean="0">
                <a:solidFill>
                  <a:schemeClr val="accent1">
                    <a:lumMod val="50000"/>
                  </a:schemeClr>
                </a:solidFill>
              </a:rPr>
              <a:t>treatments, </a:t>
            </a:r>
            <a:r>
              <a:rPr lang="en-US" sz="1500" dirty="0">
                <a:solidFill>
                  <a:schemeClr val="accent1">
                    <a:lumMod val="50000"/>
                  </a:schemeClr>
                </a:solidFill>
              </a:rPr>
              <a:t>and geography</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a:t>
            </a:r>
            <a:r>
              <a:rPr lang="en-US" sz="1500" dirty="0" smtClean="0">
                <a:solidFill>
                  <a:schemeClr val="accent1">
                    <a:lumMod val="50000"/>
                  </a:schemeClr>
                </a:solidFill>
              </a:rPr>
              <a:t>provide epidemiology forecast </a:t>
            </a:r>
            <a:r>
              <a:rPr lang="en-US" sz="1500" dirty="0">
                <a:solidFill>
                  <a:schemeClr val="accent1">
                    <a:lumMod val="50000"/>
                  </a:schemeClr>
                </a:solidFill>
              </a:rPr>
              <a:t>of </a:t>
            </a:r>
            <a:r>
              <a:rPr lang="en-US" sz="1500" dirty="0" smtClean="0">
                <a:solidFill>
                  <a:schemeClr val="accent1">
                    <a:lumMod val="50000"/>
                  </a:schemeClr>
                </a:solidFill>
              </a:rPr>
              <a:t>actinic keratosis market from 2018 to 2026</a:t>
            </a:r>
            <a:endParaRPr lang="en-US" sz="1500" dirty="0">
              <a:solidFill>
                <a:schemeClr val="accent1">
                  <a:lumMod val="50000"/>
                </a:schemeClr>
              </a:solidFill>
            </a:endParaRP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understand </a:t>
            </a:r>
            <a:r>
              <a:rPr lang="en-US" sz="1500" dirty="0" smtClean="0">
                <a:solidFill>
                  <a:schemeClr val="accent1">
                    <a:lumMod val="50000"/>
                  </a:schemeClr>
                </a:solidFill>
              </a:rPr>
              <a:t>prescription pattern associated with actinic keratosis</a:t>
            </a:r>
            <a:endParaRPr lang="en-US" sz="1500" dirty="0">
              <a:solidFill>
                <a:schemeClr val="accent1">
                  <a:lumMod val="50000"/>
                </a:schemeClr>
              </a:solidFill>
            </a:endParaRP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analyze </a:t>
            </a:r>
            <a:r>
              <a:rPr lang="en-US" sz="1500" dirty="0" smtClean="0">
                <a:solidFill>
                  <a:schemeClr val="accent1">
                    <a:lumMod val="50000"/>
                  </a:schemeClr>
                </a:solidFill>
              </a:rPr>
              <a:t>why there is lucrative future for topical treatment without local skin reaction</a:t>
            </a:r>
            <a:endParaRPr lang="en-US" sz="1500" dirty="0">
              <a:solidFill>
                <a:schemeClr val="accent1">
                  <a:lumMod val="50000"/>
                </a:schemeClr>
              </a:solidFill>
            </a:endParaRPr>
          </a:p>
        </p:txBody>
      </p:sp>
      <p:sp>
        <p:nvSpPr>
          <p:cNvPr id="6" name="Rounded Rectangle 5"/>
          <p:cNvSpPr/>
          <p:nvPr/>
        </p:nvSpPr>
        <p:spPr>
          <a:xfrm>
            <a:off x="209550" y="857973"/>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Objective</a:t>
            </a:r>
          </a:p>
        </p:txBody>
      </p:sp>
      <p:sp>
        <p:nvSpPr>
          <p:cNvPr id="7" name="Rounded Rectangle 6"/>
          <p:cNvSpPr/>
          <p:nvPr/>
        </p:nvSpPr>
        <p:spPr>
          <a:xfrm>
            <a:off x="209550" y="5222131"/>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Market </a:t>
            </a:r>
            <a:r>
              <a:rPr lang="en-US" sz="1600" b="1" dirty="0" smtClean="0"/>
              <a:t>Scope</a:t>
            </a:r>
            <a:endParaRPr lang="en-US" sz="1600" b="1" dirty="0"/>
          </a:p>
        </p:txBody>
      </p:sp>
      <p:sp>
        <p:nvSpPr>
          <p:cNvPr id="8" name="Rectangle 7"/>
          <p:cNvSpPr/>
          <p:nvPr/>
        </p:nvSpPr>
        <p:spPr>
          <a:xfrm>
            <a:off x="228600" y="5833438"/>
            <a:ext cx="6800850" cy="308196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500" dirty="0" smtClean="0">
                <a:solidFill>
                  <a:schemeClr val="accent1">
                    <a:lumMod val="50000"/>
                  </a:schemeClr>
                </a:solidFill>
              </a:rPr>
              <a:t>The market scope comprises broad segmentation on the basis of treatments and geography. The type of treatments considered in this scope are destructive treatments (Liquid Nitrogen Cryotherapy, Surgical Therapy), photodynamic therapy (5-aminolevilinic acid, methyl </a:t>
            </a:r>
            <a:r>
              <a:rPr lang="en-US" sz="1500" dirty="0" err="1" smtClean="0">
                <a:solidFill>
                  <a:schemeClr val="accent1">
                    <a:lumMod val="50000"/>
                  </a:schemeClr>
                </a:solidFill>
              </a:rPr>
              <a:t>aminolevulinate</a:t>
            </a:r>
            <a:r>
              <a:rPr lang="en-US" sz="1500" dirty="0" smtClean="0">
                <a:solidFill>
                  <a:schemeClr val="accent1">
                    <a:lumMod val="50000"/>
                  </a:schemeClr>
                </a:solidFill>
              </a:rPr>
              <a:t>), chemical peeling &amp; Dermabrasion, and topical medications (5-Flurouracil, imiquimod, </a:t>
            </a:r>
            <a:r>
              <a:rPr lang="en-US" sz="1500" dirty="0" err="1" smtClean="0">
                <a:solidFill>
                  <a:schemeClr val="accent1">
                    <a:lumMod val="50000"/>
                  </a:schemeClr>
                </a:solidFill>
              </a:rPr>
              <a:t>ingenol</a:t>
            </a:r>
            <a:r>
              <a:rPr lang="en-US" sz="1500" dirty="0" smtClean="0">
                <a:solidFill>
                  <a:schemeClr val="accent1">
                    <a:lumMod val="50000"/>
                  </a:schemeClr>
                </a:solidFill>
              </a:rPr>
              <a:t> </a:t>
            </a:r>
            <a:r>
              <a:rPr lang="en-US" sz="1500" dirty="0" err="1" smtClean="0">
                <a:solidFill>
                  <a:schemeClr val="accent1">
                    <a:lumMod val="50000"/>
                  </a:schemeClr>
                </a:solidFill>
              </a:rPr>
              <a:t>mebutate</a:t>
            </a:r>
            <a:r>
              <a:rPr lang="en-US" sz="1500" dirty="0" smtClean="0">
                <a:solidFill>
                  <a:schemeClr val="accent1">
                    <a:lumMod val="50000"/>
                  </a:schemeClr>
                </a:solidFill>
              </a:rPr>
              <a:t>, diclofenac sodium). The geographical segmentation involves region such as North America, Europe, Asia Pacific, Latin America, and Middle East &amp; Africa further sub-segmented into countries such as U.S, Canada, U.K, Germany, France, China, Japan, South Korea, Australia, Brazil, Mexico, GCC &amp; South Africa.</a:t>
            </a:r>
            <a:endParaRPr lang="en-US" sz="1500" dirty="0">
              <a:solidFill>
                <a:schemeClr val="accent1">
                  <a:lumMod val="50000"/>
                </a:schemeClr>
              </a:solidFill>
            </a:endParaRPr>
          </a:p>
        </p:txBody>
      </p:sp>
    </p:spTree>
    <p:extLst>
      <p:ext uri="{BB962C8B-B14F-4D97-AF65-F5344CB8AC3E}">
        <p14:creationId xmlns:p14="http://schemas.microsoft.com/office/powerpoint/2010/main" val="1019533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6" name="Rounded Rectangle 5"/>
          <p:cNvSpPr/>
          <p:nvPr/>
        </p:nvSpPr>
        <p:spPr>
          <a:xfrm>
            <a:off x="209550" y="857973"/>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Project Details</a:t>
            </a:r>
          </a:p>
        </p:txBody>
      </p:sp>
      <p:graphicFrame>
        <p:nvGraphicFramePr>
          <p:cNvPr id="9" name="Diagram 8"/>
          <p:cNvGraphicFramePr/>
          <p:nvPr>
            <p:extLst>
              <p:ext uri="{D42A27DB-BD31-4B8C-83A1-F6EECF244321}">
                <p14:modId xmlns:p14="http://schemas.microsoft.com/office/powerpoint/2010/main" val="122075589"/>
              </p:ext>
            </p:extLst>
          </p:nvPr>
        </p:nvGraphicFramePr>
        <p:xfrm>
          <a:off x="209550" y="1600200"/>
          <a:ext cx="6824662" cy="739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5396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ounded Rectangle 4"/>
          <p:cNvSpPr/>
          <p:nvPr/>
        </p:nvSpPr>
        <p:spPr>
          <a:xfrm>
            <a:off x="209550" y="857973"/>
            <a:ext cx="68008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Research Methodology</a:t>
            </a:r>
          </a:p>
        </p:txBody>
      </p:sp>
      <p:sp>
        <p:nvSpPr>
          <p:cNvPr id="6" name="Rectangle 5"/>
          <p:cNvSpPr/>
          <p:nvPr/>
        </p:nvSpPr>
        <p:spPr>
          <a:xfrm>
            <a:off x="209551" y="2086336"/>
            <a:ext cx="6800849" cy="3780341"/>
          </a:xfrm>
          <a:prstGeom prst="rect">
            <a:avLst/>
          </a:prstGeom>
          <a:noFill/>
          <a:ln>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200" dirty="0">
                <a:solidFill>
                  <a:schemeClr val="accent1">
                    <a:lumMod val="50000"/>
                  </a:schemeClr>
                </a:solidFill>
              </a:rPr>
              <a:t>The study was initiated with in-depth and extensive secondary research. Some of the basic, but most important sources referred during the study includes company annual reports, press releases, and relevant documents throwing light upon the recent developments in the global actinic keratosis treatment industry. Reliable sources including scientific journals, university research papers and government websites are equally referred for mining precise market data and recognizing business opportunities. In addition, paid databases including Factiva, Reuters, Hoovers, OneSource, and Bloomberg are referred to collect information useful for extensive technical and commercial study of the key players available in global actinic keratosis market. In case where no data was available on the public domain, we used modeling and estimates to arrive at comprehensive data sets. The drug/therapy prices were extracted through available databases from major countries/regions across the globe to arrive at average price for global market. Prevalence data was extracted for each country and on the treatment regimens practiced in specific country/region for actinic keratosis treatment were discussed with stakeholders and then the product sales for each were deduced through our proprietary statistical models..</a:t>
            </a:r>
          </a:p>
        </p:txBody>
      </p:sp>
      <p:sp>
        <p:nvSpPr>
          <p:cNvPr id="7" name="Rounded Rectangle 6"/>
          <p:cNvSpPr/>
          <p:nvPr/>
        </p:nvSpPr>
        <p:spPr>
          <a:xfrm>
            <a:off x="209550" y="1495786"/>
            <a:ext cx="25336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Secondary Research</a:t>
            </a:r>
          </a:p>
        </p:txBody>
      </p:sp>
      <p:sp>
        <p:nvSpPr>
          <p:cNvPr id="8" name="Rounded Rectangle 7"/>
          <p:cNvSpPr/>
          <p:nvPr/>
        </p:nvSpPr>
        <p:spPr>
          <a:xfrm>
            <a:off x="209550" y="5943600"/>
            <a:ext cx="25336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Primary Research</a:t>
            </a:r>
          </a:p>
        </p:txBody>
      </p:sp>
      <p:sp>
        <p:nvSpPr>
          <p:cNvPr id="9" name="Rectangle 8"/>
          <p:cNvSpPr/>
          <p:nvPr/>
        </p:nvSpPr>
        <p:spPr>
          <a:xfrm>
            <a:off x="228600" y="6534150"/>
            <a:ext cx="6781800" cy="2381250"/>
          </a:xfrm>
          <a:prstGeom prst="rect">
            <a:avLst/>
          </a:prstGeom>
          <a:noFill/>
          <a:ln>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200" dirty="0" smtClean="0">
                <a:solidFill>
                  <a:schemeClr val="accent1">
                    <a:lumMod val="50000"/>
                  </a:schemeClr>
                </a:solidFill>
              </a:rPr>
              <a:t>The </a:t>
            </a:r>
            <a:r>
              <a:rPr lang="en-US" sz="1200" dirty="0">
                <a:solidFill>
                  <a:schemeClr val="accent1">
                    <a:lumMod val="50000"/>
                  </a:schemeClr>
                </a:solidFill>
              </a:rPr>
              <a:t>extensive secondary research carried out in the first phase is complemented by extensive primary research to validate data and analysis. We </a:t>
            </a:r>
            <a:r>
              <a:rPr lang="en-US" sz="1200" dirty="0" smtClean="0">
                <a:solidFill>
                  <a:schemeClr val="accent1">
                    <a:lumMod val="50000"/>
                  </a:schemeClr>
                </a:solidFill>
              </a:rPr>
              <a:t>interviewed </a:t>
            </a:r>
            <a:r>
              <a:rPr lang="en-US" sz="1200" dirty="0">
                <a:solidFill>
                  <a:schemeClr val="accent1">
                    <a:lumMod val="50000"/>
                  </a:schemeClr>
                </a:solidFill>
              </a:rPr>
              <a:t>more than 250+ respondents </a:t>
            </a:r>
            <a:r>
              <a:rPr lang="en-US" sz="1200" dirty="0" smtClean="0">
                <a:solidFill>
                  <a:schemeClr val="accent1">
                    <a:lumMod val="50000"/>
                  </a:schemeClr>
                </a:solidFill>
              </a:rPr>
              <a:t>globally on </a:t>
            </a:r>
            <a:r>
              <a:rPr lang="en-US" sz="1200" dirty="0">
                <a:solidFill>
                  <a:schemeClr val="accent1">
                    <a:lumMod val="50000"/>
                  </a:schemeClr>
                </a:solidFill>
              </a:rPr>
              <a:t>an average 50 respondents per region. Primary research involves telephonic interviews, e-mail interactions as well as face-to-face interviews with the leading industry experts</a:t>
            </a:r>
            <a:r>
              <a:rPr lang="en-US" sz="1200" dirty="0" smtClean="0">
                <a:solidFill>
                  <a:schemeClr val="accent1">
                    <a:lumMod val="50000"/>
                  </a:schemeClr>
                </a:solidFill>
              </a:rPr>
              <a:t>. </a:t>
            </a:r>
            <a:r>
              <a:rPr lang="en-US" sz="1200" dirty="0">
                <a:solidFill>
                  <a:schemeClr val="accent1">
                    <a:lumMod val="50000"/>
                  </a:schemeClr>
                </a:solidFill>
              </a:rPr>
              <a:t>A typical research interview fulfills the following functions: </a:t>
            </a:r>
          </a:p>
          <a:p>
            <a:pPr marL="171451" indent="-171451" algn="just">
              <a:lnSpc>
                <a:spcPct val="150000"/>
              </a:lnSpc>
              <a:buFont typeface="Arial" panose="020B0604020202020204" pitchFamily="34" charset="0"/>
              <a:buChar char="•"/>
            </a:pPr>
            <a:r>
              <a:rPr lang="en-US" sz="1200" dirty="0">
                <a:solidFill>
                  <a:schemeClr val="accent1">
                    <a:lumMod val="50000"/>
                  </a:schemeClr>
                </a:solidFill>
              </a:rPr>
              <a:t>Helps in validating and strengthening the secondary research findings. </a:t>
            </a:r>
          </a:p>
          <a:p>
            <a:pPr marL="171451" indent="-171451" algn="just">
              <a:lnSpc>
                <a:spcPct val="150000"/>
              </a:lnSpc>
              <a:buFont typeface="Arial" panose="020B0604020202020204" pitchFamily="34" charset="0"/>
              <a:buChar char="•"/>
            </a:pPr>
            <a:r>
              <a:rPr lang="en-US" sz="1200" dirty="0">
                <a:solidFill>
                  <a:schemeClr val="accent1">
                    <a:lumMod val="50000"/>
                  </a:schemeClr>
                </a:solidFill>
              </a:rPr>
              <a:t>Provides first-hand information on the market trends, growth trends, market size, and competitive landscape prevailing in the industry.</a:t>
            </a:r>
          </a:p>
        </p:txBody>
      </p:sp>
    </p:spTree>
    <p:extLst>
      <p:ext uri="{BB962C8B-B14F-4D97-AF65-F5344CB8AC3E}">
        <p14:creationId xmlns:p14="http://schemas.microsoft.com/office/powerpoint/2010/main" val="15291171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3061</TotalTime>
  <Words>815</Words>
  <Application>Microsoft Office PowerPoint</Application>
  <PresentationFormat>Custom</PresentationFormat>
  <Paragraphs>42</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Priyank Rangnekar</dc:creator>
  <cp:lastModifiedBy>Jyoti</cp:lastModifiedBy>
  <cp:revision>185</cp:revision>
  <dcterms:created xsi:type="dcterms:W3CDTF">2019-09-09T08:38:16Z</dcterms:created>
  <dcterms:modified xsi:type="dcterms:W3CDTF">2019-09-24T05:59:40Z</dcterms:modified>
</cp:coreProperties>
</file>